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9"/>
  </p:notesMasterIdLst>
  <p:sldIdLst>
    <p:sldId id="256" r:id="rId2"/>
    <p:sldId id="298" r:id="rId3"/>
    <p:sldId id="293" r:id="rId4"/>
    <p:sldId id="294" r:id="rId5"/>
    <p:sldId id="296" r:id="rId6"/>
    <p:sldId id="295" r:id="rId7"/>
    <p:sldId id="297" r:id="rId8"/>
    <p:sldId id="280" r:id="rId9"/>
    <p:sldId id="291" r:id="rId10"/>
    <p:sldId id="292" r:id="rId11"/>
    <p:sldId id="288" r:id="rId12"/>
    <p:sldId id="290" r:id="rId13"/>
    <p:sldId id="299" r:id="rId14"/>
    <p:sldId id="300" r:id="rId15"/>
    <p:sldId id="301" r:id="rId16"/>
    <p:sldId id="302" r:id="rId17"/>
    <p:sldId id="289" r:id="rId18"/>
  </p:sldIdLst>
  <p:sldSz cx="12192000" cy="6858000"/>
  <p:notesSz cx="6858000" cy="9144000"/>
  <p:embeddedFontLst>
    <p:embeddedFont>
      <p:font typeface="Nanum Gothic" panose="020B0600000101010101" charset="-127"/>
      <p:regular r:id="rId20"/>
      <p:bold r:id="rId21"/>
    </p:embeddedFont>
    <p:embeddedFont>
      <p:font typeface="NanumGothic ExtraBold" panose="020B0600000101010101" charset="-127"/>
      <p:bold r:id="rId22"/>
    </p:embeddedFont>
    <p:embeddedFont>
      <p:font typeface="Calibri" panose="020F0502020204030204" pitchFamily="34" charset="0"/>
      <p:regular r:id="rId23"/>
      <p:bold r:id="rId24"/>
      <p:italic r:id="rId25"/>
      <p:boldItalic r:id="rId26"/>
    </p:embeddedFont>
    <p:embeddedFont>
      <p:font typeface="Calibri Light" panose="020F0302020204030204" pitchFamily="34" charset="0"/>
      <p:regular r:id="rId27"/>
      <p:italic r:id="rId28"/>
    </p:embeddedFont>
    <p:embeddedFont>
      <p:font typeface="맑은 고딕" panose="020B0503020000020004" pitchFamily="50" charset="-127"/>
      <p:regular r:id="rId29"/>
      <p:bold r:id="rId30"/>
    </p:embeddedFont>
    <p:embeddedFont>
      <p:font typeface="맑은 고딕" panose="020B0503020000020004" pitchFamily="50" charset="-127"/>
      <p:regular r:id="rId29"/>
      <p:bold r:id="rId3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hwW2wjB0qAlDOnzD+TuJ+mvnwe3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203C702-F28A-434C-A99C-EACCF3BE1B48}">
  <a:tblStyle styleId="{0203C702-F28A-434C-A99C-EACCF3BE1B48}" styleName="Table_0">
    <a:wholeTbl>
      <a:tcTxStyle b="off" i="off">
        <a:font>
          <a:latin typeface="맑은 고딕"/>
          <a:ea typeface="맑은 고딕"/>
          <a:cs typeface="맑은 고딕"/>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C8C7E5E0-03E0-404F-9A84-ED8D04049354}" styleName="Table_1">
    <a:wholeTbl>
      <a:tcTxStyle b="off" i="off">
        <a:font>
          <a:latin typeface="맑은 고딕"/>
          <a:ea typeface="맑은 고딕"/>
          <a:cs typeface="맑은 고딕"/>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9525" cap="flat" cmpd="sng">
              <a:solidFill>
                <a:srgbClr val="000000">
                  <a:alpha val="0"/>
                </a:srgbClr>
              </a:solidFill>
              <a:prstDash val="solid"/>
              <a:round/>
              <a:headEnd type="none" w="sm" len="sm"/>
              <a:tailEnd type="none" w="sm" len="sm"/>
            </a:ln>
          </a:top>
          <a:bottom>
            <a:ln w="9525" cap="flat" cmpd="sng">
              <a:solidFill>
                <a:srgbClr val="000000">
                  <a:alpha val="0"/>
                </a:srgbClr>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17" autoAdjust="0"/>
    <p:restoredTop sz="94660"/>
  </p:normalViewPr>
  <p:slideViewPr>
    <p:cSldViewPr snapToGrid="0">
      <p:cViewPr varScale="1">
        <p:scale>
          <a:sx n="81" d="100"/>
          <a:sy n="81" d="100"/>
        </p:scale>
        <p:origin x="730"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48"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6" name="Google Shape;7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229207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27032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54402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6640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9" name="Google Shape;36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78727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25353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48417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8268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81664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88" name="Google Shape;288;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61820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071394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60" name="Google Shape;360;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61155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1002277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Vertical Text Placeholder 2"/>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3946310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3059408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307201401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Date Placeholder 3"/>
          <p:cNvSpPr>
            <a:spLocks noGrp="1"/>
          </p:cNvSpPr>
          <p:nvPr>
            <p:ph type="dt" sz="half" idx="10"/>
          </p:nvPr>
        </p:nvSpPr>
        <p:spPr/>
        <p:txBody>
          <a:bodyPr/>
          <a:lstStyle/>
          <a:p>
            <a:endParaRPr lang="ko-KR" altLang="en-US"/>
          </a:p>
        </p:txBody>
      </p:sp>
      <p:sp>
        <p:nvSpPr>
          <p:cNvPr id="5" name="Footer Placeholder 4"/>
          <p:cNvSpPr>
            <a:spLocks noGrp="1"/>
          </p:cNvSpPr>
          <p:nvPr>
            <p:ph type="ftr" sz="quarter" idx="11"/>
          </p:nvPr>
        </p:nvSpPr>
        <p:spPr/>
        <p:txBody>
          <a:bodyPr/>
          <a:lstStyle/>
          <a:p>
            <a:endParaRPr lang="ko-KR" altLang="en-US"/>
          </a:p>
        </p:txBody>
      </p:sp>
      <p:sp>
        <p:nvSpPr>
          <p:cNvPr id="6" name="Slide Number Placeholder 5"/>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9621657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29642265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ko-KR" altLang="en-US"/>
              <a:t>마스터 제목 스타일 편집</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Content Placeholder 3"/>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Content Placeholder 5"/>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7" name="Date Placeholder 6"/>
          <p:cNvSpPr>
            <a:spLocks noGrp="1"/>
          </p:cNvSpPr>
          <p:nvPr>
            <p:ph type="dt" sz="half" idx="10"/>
          </p:nvPr>
        </p:nvSpPr>
        <p:spPr/>
        <p:txBody>
          <a:bodyPr/>
          <a:lstStyle/>
          <a:p>
            <a:endParaRPr lang="ko-KR" altLang="en-US"/>
          </a:p>
        </p:txBody>
      </p:sp>
      <p:sp>
        <p:nvSpPr>
          <p:cNvPr id="8" name="Footer Placeholder 7"/>
          <p:cNvSpPr>
            <a:spLocks noGrp="1"/>
          </p:cNvSpPr>
          <p:nvPr>
            <p:ph type="ftr" sz="quarter" idx="11"/>
          </p:nvPr>
        </p:nvSpPr>
        <p:spPr/>
        <p:txBody>
          <a:bodyPr/>
          <a:lstStyle/>
          <a:p>
            <a:endParaRPr lang="ko-KR" altLang="en-US"/>
          </a:p>
        </p:txBody>
      </p:sp>
      <p:sp>
        <p:nvSpPr>
          <p:cNvPr id="9" name="Slide Number Placeholder 8"/>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26025826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ko-KR" altLang="en-US"/>
              <a:t>마스터 제목 스타일 편집</a:t>
            </a:r>
            <a:endParaRPr lang="en-US" dirty="0"/>
          </a:p>
        </p:txBody>
      </p:sp>
      <p:sp>
        <p:nvSpPr>
          <p:cNvPr id="3" name="Date Placeholder 2"/>
          <p:cNvSpPr>
            <a:spLocks noGrp="1"/>
          </p:cNvSpPr>
          <p:nvPr>
            <p:ph type="dt" sz="half" idx="10"/>
          </p:nvPr>
        </p:nvSpPr>
        <p:spPr/>
        <p:txBody>
          <a:bodyPr/>
          <a:lstStyle/>
          <a:p>
            <a:endParaRPr lang="ko-KR" altLang="en-US"/>
          </a:p>
        </p:txBody>
      </p:sp>
      <p:sp>
        <p:nvSpPr>
          <p:cNvPr id="4" name="Footer Placeholder 3"/>
          <p:cNvSpPr>
            <a:spLocks noGrp="1"/>
          </p:cNvSpPr>
          <p:nvPr>
            <p:ph type="ftr" sz="quarter" idx="11"/>
          </p:nvPr>
        </p:nvSpPr>
        <p:spPr/>
        <p:txBody>
          <a:bodyPr/>
          <a:lstStyle/>
          <a:p>
            <a:endParaRPr lang="ko-KR" altLang="en-US"/>
          </a:p>
        </p:txBody>
      </p:sp>
      <p:sp>
        <p:nvSpPr>
          <p:cNvPr id="5" name="Slide Number Placeholder 4"/>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5268388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ko-KR" altLang="en-US"/>
          </a:p>
        </p:txBody>
      </p:sp>
      <p:sp>
        <p:nvSpPr>
          <p:cNvPr id="3" name="Footer Placeholder 2"/>
          <p:cNvSpPr>
            <a:spLocks noGrp="1"/>
          </p:cNvSpPr>
          <p:nvPr>
            <p:ph type="ftr" sz="quarter" idx="11"/>
          </p:nvPr>
        </p:nvSpPr>
        <p:spPr/>
        <p:txBody>
          <a:bodyPr/>
          <a:lstStyle/>
          <a:p>
            <a:endParaRPr lang="ko-KR" altLang="en-US"/>
          </a:p>
        </p:txBody>
      </p:sp>
      <p:sp>
        <p:nvSpPr>
          <p:cNvPr id="4" name="Slide Number Placeholder 3"/>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31970419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104511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ko-KR" altLang="en-US"/>
              <a:t>그림을 추가하려면 아이콘을 클릭하십시오</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Date Placeholder 4"/>
          <p:cNvSpPr>
            <a:spLocks noGrp="1"/>
          </p:cNvSpPr>
          <p:nvPr>
            <p:ph type="dt" sz="half" idx="10"/>
          </p:nvPr>
        </p:nvSpPr>
        <p:spPr/>
        <p:txBody>
          <a:bodyPr/>
          <a:lstStyle/>
          <a:p>
            <a:endParaRPr lang="ko-KR" altLang="en-US"/>
          </a:p>
        </p:txBody>
      </p:sp>
      <p:sp>
        <p:nvSpPr>
          <p:cNvPr id="6" name="Footer Placeholder 5"/>
          <p:cNvSpPr>
            <a:spLocks noGrp="1"/>
          </p:cNvSpPr>
          <p:nvPr>
            <p:ph type="ftr" sz="quarter" idx="11"/>
          </p:nvPr>
        </p:nvSpPr>
        <p:spPr/>
        <p:txBody>
          <a:bodyPr/>
          <a:lstStyle/>
          <a:p>
            <a:endParaRPr lang="ko-KR" altLang="en-US"/>
          </a:p>
        </p:txBody>
      </p:sp>
      <p:sp>
        <p:nvSpPr>
          <p:cNvPr id="7" name="Slide Number Placeholder 6"/>
          <p:cNvSpPr>
            <a:spLocks noGrp="1"/>
          </p:cNvSpPr>
          <p:nvPr>
            <p:ph type="sldNum" sz="quarter" idx="12"/>
          </p:nvPr>
        </p:nvSpPr>
        <p:spPr/>
        <p:txBody>
          <a:body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419886716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ko-KR"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US" altLang="ko-KR" smtClean="0"/>
              <a:pPr/>
              <a:t>‹#›</a:t>
            </a:fld>
            <a:endParaRPr lang="ko-KR" altLang="en-US"/>
          </a:p>
        </p:txBody>
      </p:sp>
    </p:spTree>
    <p:extLst>
      <p:ext uri="{BB962C8B-B14F-4D97-AF65-F5344CB8AC3E}">
        <p14:creationId xmlns:p14="http://schemas.microsoft.com/office/powerpoint/2010/main" val="377500402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hf sldNum="0" hdr="0" ftr="0" dt="0"/>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B4139"/>
        </a:solidFill>
        <a:effectLst/>
      </p:bgPr>
    </p:bg>
    <p:spTree>
      <p:nvGrpSpPr>
        <p:cNvPr id="1" name="Shape 77"/>
        <p:cNvGrpSpPr/>
        <p:nvPr/>
      </p:nvGrpSpPr>
      <p:grpSpPr>
        <a:xfrm>
          <a:off x="0" y="0"/>
          <a:ext cx="0" cy="0"/>
          <a:chOff x="0" y="0"/>
          <a:chExt cx="0" cy="0"/>
        </a:xfrm>
      </p:grpSpPr>
      <p:sp>
        <p:nvSpPr>
          <p:cNvPr id="78" name="Google Shape;78;p1"/>
          <p:cNvSpPr/>
          <p:nvPr/>
        </p:nvSpPr>
        <p:spPr>
          <a:xfrm>
            <a:off x="3143672" y="1796820"/>
            <a:ext cx="2664296" cy="2928325"/>
          </a:xfrm>
          <a:prstGeom prst="rect">
            <a:avLst/>
          </a:prstGeom>
          <a:no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Malgun Gothic"/>
              <a:ea typeface="Malgun Gothic"/>
              <a:cs typeface="Malgun Gothic"/>
              <a:sym typeface="Malgun Gothic"/>
            </a:endParaRPr>
          </a:p>
        </p:txBody>
      </p:sp>
      <p:sp>
        <p:nvSpPr>
          <p:cNvPr id="79" name="Google Shape;79;p1"/>
          <p:cNvSpPr txBox="1"/>
          <p:nvPr/>
        </p:nvSpPr>
        <p:spPr>
          <a:xfrm>
            <a:off x="3262443" y="2161056"/>
            <a:ext cx="2409442" cy="830956"/>
          </a:xfrm>
          <a:prstGeom prst="rect">
            <a:avLst/>
          </a:prstGeom>
          <a:noFill/>
          <a:ln>
            <a:noFill/>
          </a:ln>
        </p:spPr>
        <p:txBody>
          <a:bodyPr spcFirstLastPara="1" wrap="square" lIns="91425" tIns="45700" rIns="91425" bIns="45700" anchor="t" anchorCtr="0">
            <a:spAutoFit/>
          </a:bodyPr>
          <a:lstStyle/>
          <a:p>
            <a:pPr>
              <a:buClr>
                <a:srgbClr val="000000"/>
              </a:buClr>
              <a:buSzPts val="3200"/>
            </a:pPr>
            <a:r>
              <a:rPr lang="ko-KR" altLang="en-US" sz="2400" b="1" dirty="0">
                <a:solidFill>
                  <a:schemeClr val="lt1"/>
                </a:solidFill>
                <a:latin typeface="NanumGothic ExtraBold"/>
                <a:ea typeface="NanumGothic ExtraBold"/>
                <a:cs typeface="NanumGothic ExtraBold"/>
                <a:sym typeface="NanumGothic ExtraBold"/>
              </a:rPr>
              <a:t>텍스트 요약 프로젝트</a:t>
            </a:r>
            <a:endParaRPr lang="en-US" sz="2400" b="1" dirty="0">
              <a:solidFill>
                <a:schemeClr val="lt1"/>
              </a:solidFill>
              <a:latin typeface="NanumGothic ExtraBold"/>
              <a:ea typeface="NanumGothic ExtraBold"/>
              <a:cs typeface="NanumGothic ExtraBold"/>
              <a:sym typeface="NanumGothic ExtraBold"/>
            </a:endParaRPr>
          </a:p>
        </p:txBody>
      </p:sp>
      <p:sp>
        <p:nvSpPr>
          <p:cNvPr id="80" name="Google Shape;80;p1"/>
          <p:cNvSpPr txBox="1"/>
          <p:nvPr/>
        </p:nvSpPr>
        <p:spPr>
          <a:xfrm>
            <a:off x="3262443" y="3130847"/>
            <a:ext cx="1040670" cy="276999"/>
          </a:xfrm>
          <a:prstGeom prst="rect">
            <a:avLst/>
          </a:prstGeom>
          <a:noFill/>
          <a:ln>
            <a:noFill/>
          </a:ln>
        </p:spPr>
        <p:txBody>
          <a:bodyPr spcFirstLastPara="1" wrap="square" lIns="91425" tIns="45700" rIns="91425" bIns="45700" anchor="t" anchorCtr="0">
            <a:spAutoFit/>
          </a:bodyPr>
          <a:lstStyle/>
          <a:p>
            <a:pPr>
              <a:buClr>
                <a:srgbClr val="000000"/>
              </a:buClr>
              <a:buSzPts val="1200"/>
            </a:pPr>
            <a:r>
              <a:rPr lang="en-US" altLang="ko-KR" sz="1200" b="1" dirty="0">
                <a:solidFill>
                  <a:schemeClr val="lt1"/>
                </a:solidFill>
                <a:latin typeface="Nanum Gothic"/>
                <a:ea typeface="Nanum Gothic"/>
                <a:cs typeface="Nanum Gothic"/>
                <a:sym typeface="Nanum Gothic"/>
              </a:rPr>
              <a:t>2021-06-29</a:t>
            </a:r>
            <a:endParaRPr sz="1200" b="1" dirty="0">
              <a:solidFill>
                <a:schemeClr val="lt1"/>
              </a:solidFill>
              <a:latin typeface="Nanum Gothic"/>
              <a:ea typeface="Nanum Gothic"/>
              <a:cs typeface="Nanum Gothic"/>
              <a:sym typeface="Nanum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7827370"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02. Word Embedding</a:t>
            </a:r>
            <a:endParaRPr sz="1400" dirty="0">
              <a:solidFill>
                <a:srgbClr val="000000"/>
              </a:solidFill>
              <a:latin typeface="Arial"/>
              <a:ea typeface="Arial"/>
              <a:cs typeface="Arial"/>
              <a:sym typeface="Arial"/>
            </a:endParaRPr>
          </a:p>
        </p:txBody>
      </p:sp>
      <p:pic>
        <p:nvPicPr>
          <p:cNvPr id="2050" name="Picture 2" descr="What Are Word Embeddings for Text?">
            <a:extLst>
              <a:ext uri="{FF2B5EF4-FFF2-40B4-BE49-F238E27FC236}">
                <a16:creationId xmlns:a16="http://schemas.microsoft.com/office/drawing/2014/main" id="{5864BC5E-5DDD-4B9C-90EC-16FF31E7FA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198" y="1716832"/>
            <a:ext cx="5361733" cy="34243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F4D1474-2FD5-4AE8-913B-7B08D1DBAE69}"/>
              </a:ext>
            </a:extLst>
          </p:cNvPr>
          <p:cNvSpPr txBox="1"/>
          <p:nvPr/>
        </p:nvSpPr>
        <p:spPr>
          <a:xfrm>
            <a:off x="662603" y="5421086"/>
            <a:ext cx="5218922" cy="954107"/>
          </a:xfrm>
          <a:prstGeom prst="rect">
            <a:avLst/>
          </a:prstGeom>
          <a:noFill/>
        </p:spPr>
        <p:txBody>
          <a:bodyPr wrap="square" rtlCol="0">
            <a:spAutoFit/>
          </a:bodyPr>
          <a:lstStyle/>
          <a:p>
            <a:pPr algn="ctr"/>
            <a:r>
              <a:rPr lang="en-US" altLang="ko-KR" sz="2800" dirty="0"/>
              <a:t>&lt;Word2Vec&gt;</a:t>
            </a:r>
          </a:p>
          <a:p>
            <a:pPr algn="ctr"/>
            <a:r>
              <a:rPr lang="en-US" altLang="ko-KR" sz="1000" dirty="0"/>
              <a:t> </a:t>
            </a:r>
          </a:p>
          <a:p>
            <a:pPr algn="ctr"/>
            <a:r>
              <a:rPr lang="en-US" altLang="ko-KR" sz="1600" dirty="0"/>
              <a:t>window size</a:t>
            </a:r>
            <a:r>
              <a:rPr lang="ko-KR" altLang="en-US" sz="1600" dirty="0"/>
              <a:t>안에 들어있는 단어들 사이의 맥락을 학습</a:t>
            </a:r>
          </a:p>
        </p:txBody>
      </p:sp>
      <p:pic>
        <p:nvPicPr>
          <p:cNvPr id="2052" name="Picture 4" descr="Implementing Deep Learning Methods and Feature Engineering for Text Data:  The GloVe Model - KDnuggets">
            <a:extLst>
              <a:ext uri="{FF2B5EF4-FFF2-40B4-BE49-F238E27FC236}">
                <a16:creationId xmlns:a16="http://schemas.microsoft.com/office/drawing/2014/main" id="{28ADE652-4CCB-432E-8974-AB89DDA3CC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716832"/>
            <a:ext cx="5747659" cy="271705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94819C5-90B6-46A4-B19E-653E8B4FD5ED}"/>
              </a:ext>
            </a:extLst>
          </p:cNvPr>
          <p:cNvSpPr txBox="1"/>
          <p:nvPr/>
        </p:nvSpPr>
        <p:spPr>
          <a:xfrm>
            <a:off x="6360368" y="5351613"/>
            <a:ext cx="5218922" cy="1169551"/>
          </a:xfrm>
          <a:prstGeom prst="rect">
            <a:avLst/>
          </a:prstGeom>
          <a:noFill/>
        </p:spPr>
        <p:txBody>
          <a:bodyPr wrap="square" rtlCol="0">
            <a:spAutoFit/>
          </a:bodyPr>
          <a:lstStyle/>
          <a:p>
            <a:pPr algn="ctr"/>
            <a:r>
              <a:rPr lang="en-US" altLang="ko-KR" sz="2800" dirty="0"/>
              <a:t>&lt;</a:t>
            </a:r>
            <a:r>
              <a:rPr lang="en-US" altLang="ko-KR" sz="2800" dirty="0" err="1"/>
              <a:t>GloVe</a:t>
            </a:r>
            <a:r>
              <a:rPr lang="en-US" altLang="ko-KR" sz="2800" dirty="0"/>
              <a:t>&gt;</a:t>
            </a:r>
          </a:p>
          <a:p>
            <a:pPr algn="ctr"/>
            <a:r>
              <a:rPr lang="en-US" altLang="ko-KR" sz="1000" dirty="0"/>
              <a:t> </a:t>
            </a:r>
          </a:p>
          <a:p>
            <a:pPr algn="ctr"/>
            <a:r>
              <a:rPr lang="ko-KR" altLang="en-US" sz="1600" dirty="0"/>
              <a:t>문서 전체에 등장하는 단어의 맥락을 </a:t>
            </a:r>
            <a:endParaRPr lang="en-US" altLang="ko-KR" sz="1600" dirty="0"/>
          </a:p>
          <a:p>
            <a:pPr algn="ctr"/>
            <a:r>
              <a:rPr lang="ko-KR" altLang="en-US" sz="1600" dirty="0"/>
              <a:t>이용한 </a:t>
            </a:r>
            <a:r>
              <a:rPr lang="en-US" altLang="ko-KR" sz="1600" dirty="0"/>
              <a:t>word embedding </a:t>
            </a:r>
            <a:r>
              <a:rPr lang="ko-KR" altLang="en-US" sz="1600" dirty="0"/>
              <a:t>학습</a:t>
            </a:r>
          </a:p>
        </p:txBody>
      </p:sp>
    </p:spTree>
    <p:extLst>
      <p:ext uri="{BB962C8B-B14F-4D97-AF65-F5344CB8AC3E}">
        <p14:creationId xmlns:p14="http://schemas.microsoft.com/office/powerpoint/2010/main" val="3094307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7827370"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03. Seq2Seq </a:t>
            </a:r>
            <a:r>
              <a:rPr lang="ko-KR" altLang="en-US" sz="3600" b="1" dirty="0">
                <a:solidFill>
                  <a:srgbClr val="2B4139"/>
                </a:solidFill>
                <a:latin typeface="NanumGothic ExtraBold"/>
                <a:ea typeface="NanumGothic ExtraBold"/>
                <a:cs typeface="NanumGothic ExtraBold"/>
                <a:sym typeface="NanumGothic ExtraBold"/>
              </a:rPr>
              <a:t>모델을 이용한 </a:t>
            </a:r>
            <a:r>
              <a:rPr lang="en-US" altLang="ko-KR" sz="3600" b="1" dirty="0">
                <a:solidFill>
                  <a:srgbClr val="2B4139"/>
                </a:solidFill>
                <a:latin typeface="NanumGothic ExtraBold"/>
                <a:ea typeface="NanumGothic ExtraBold"/>
                <a:cs typeface="NanumGothic ExtraBold"/>
                <a:sym typeface="NanumGothic ExtraBold"/>
              </a:rPr>
              <a:t>Text </a:t>
            </a:r>
            <a:r>
              <a:rPr lang="ko-KR" altLang="en-US" sz="3600" b="1" dirty="0">
                <a:solidFill>
                  <a:srgbClr val="2B4139"/>
                </a:solidFill>
                <a:latin typeface="NanumGothic ExtraBold"/>
                <a:ea typeface="NanumGothic ExtraBold"/>
                <a:cs typeface="NanumGothic ExtraBold"/>
                <a:sym typeface="NanumGothic ExtraBold"/>
              </a:rPr>
              <a:t>요약</a:t>
            </a:r>
            <a:endParaRPr sz="1400" dirty="0">
              <a:solidFill>
                <a:srgbClr val="000000"/>
              </a:solidFill>
              <a:latin typeface="Arial"/>
              <a:ea typeface="Arial"/>
              <a:cs typeface="Arial"/>
              <a:sym typeface="Arial"/>
            </a:endParaRPr>
          </a:p>
        </p:txBody>
      </p:sp>
      <p:pic>
        <p:nvPicPr>
          <p:cNvPr id="8" name="그림 7">
            <a:extLst>
              <a:ext uri="{FF2B5EF4-FFF2-40B4-BE49-F238E27FC236}">
                <a16:creationId xmlns:a16="http://schemas.microsoft.com/office/drawing/2014/main" id="{B7E1B600-257A-4DCE-8412-1FD24FDCAAC4}"/>
              </a:ext>
            </a:extLst>
          </p:cNvPr>
          <p:cNvPicPr>
            <a:picLocks noChangeAspect="1"/>
          </p:cNvPicPr>
          <p:nvPr/>
        </p:nvPicPr>
        <p:blipFill>
          <a:blip r:embed="rId3"/>
          <a:stretch>
            <a:fillRect/>
          </a:stretch>
        </p:blipFill>
        <p:spPr>
          <a:xfrm>
            <a:off x="6599854" y="1328748"/>
            <a:ext cx="5234473" cy="5125165"/>
          </a:xfrm>
          <a:prstGeom prst="rect">
            <a:avLst/>
          </a:prstGeom>
        </p:spPr>
      </p:pic>
      <p:pic>
        <p:nvPicPr>
          <p:cNvPr id="1028" name="Picture 4" descr="어텐션을 사용한 인공 신경망 기계 번역 | TensorFlow Core">
            <a:extLst>
              <a:ext uri="{FF2B5EF4-FFF2-40B4-BE49-F238E27FC236}">
                <a16:creationId xmlns:a16="http://schemas.microsoft.com/office/drawing/2014/main" id="{E2F8F8BE-5568-4F5D-BC8E-48444561CB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319" y="1567560"/>
            <a:ext cx="6265712" cy="46475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4713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7" y="289737"/>
            <a:ext cx="8248093"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01. </a:t>
            </a:r>
            <a:r>
              <a:rPr lang="en-US" altLang="ko-KR" sz="3600" b="1" dirty="0" err="1">
                <a:solidFill>
                  <a:srgbClr val="2B4139"/>
                </a:solidFill>
                <a:latin typeface="NanumGothic ExtraBold"/>
                <a:ea typeface="NanumGothic ExtraBold"/>
                <a:cs typeface="NanumGothic ExtraBold"/>
                <a:sym typeface="NanumGothic ExtraBold"/>
              </a:rPr>
              <a:t>GloVe</a:t>
            </a:r>
            <a:r>
              <a:rPr lang="en-US" altLang="ko-KR" sz="3600" b="1" dirty="0">
                <a:solidFill>
                  <a:srgbClr val="2B4139"/>
                </a:solidFill>
                <a:latin typeface="NanumGothic ExtraBold"/>
                <a:ea typeface="NanumGothic ExtraBold"/>
                <a:cs typeface="NanumGothic ExtraBold"/>
                <a:sym typeface="NanumGothic ExtraBold"/>
              </a:rPr>
              <a:t> </a:t>
            </a:r>
            <a:r>
              <a:rPr lang="ko-KR" altLang="en-US" sz="3600" b="1" dirty="0">
                <a:solidFill>
                  <a:srgbClr val="2B4139"/>
                </a:solidFill>
                <a:latin typeface="NanumGothic ExtraBold"/>
                <a:ea typeface="NanumGothic ExtraBold"/>
                <a:cs typeface="NanumGothic ExtraBold"/>
                <a:sym typeface="NanumGothic ExtraBold"/>
              </a:rPr>
              <a:t>적용 여부에 따른 요약의 변화</a:t>
            </a:r>
            <a:endParaRPr sz="1400" dirty="0">
              <a:solidFill>
                <a:srgbClr val="000000"/>
              </a:solidFill>
              <a:latin typeface="Arial"/>
              <a:ea typeface="Arial"/>
              <a:cs typeface="Arial"/>
              <a:sym typeface="Arial"/>
            </a:endParaRPr>
          </a:p>
        </p:txBody>
      </p:sp>
      <p:pic>
        <p:nvPicPr>
          <p:cNvPr id="4" name="그림 3">
            <a:extLst>
              <a:ext uri="{FF2B5EF4-FFF2-40B4-BE49-F238E27FC236}">
                <a16:creationId xmlns:a16="http://schemas.microsoft.com/office/drawing/2014/main" id="{85BF3566-5076-45E8-95C8-E4D877FB671A}"/>
              </a:ext>
            </a:extLst>
          </p:cNvPr>
          <p:cNvPicPr>
            <a:picLocks noChangeAspect="1"/>
          </p:cNvPicPr>
          <p:nvPr/>
        </p:nvPicPr>
        <p:blipFill>
          <a:blip r:embed="rId3"/>
          <a:stretch>
            <a:fillRect/>
          </a:stretch>
        </p:blipFill>
        <p:spPr>
          <a:xfrm>
            <a:off x="302100" y="1252323"/>
            <a:ext cx="11587800" cy="5315940"/>
          </a:xfrm>
          <a:prstGeom prst="rect">
            <a:avLst/>
          </a:prstGeom>
        </p:spPr>
      </p:pic>
    </p:spTree>
    <p:extLst>
      <p:ext uri="{BB962C8B-B14F-4D97-AF65-F5344CB8AC3E}">
        <p14:creationId xmlns:p14="http://schemas.microsoft.com/office/powerpoint/2010/main" val="2712517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p:nvPr/>
        </p:nvSpPr>
        <p:spPr>
          <a:xfrm>
            <a:off x="3143672" y="1796820"/>
            <a:ext cx="2664296" cy="2928325"/>
          </a:xfrm>
          <a:prstGeom prst="rect">
            <a:avLst/>
          </a:prstGeom>
          <a:noFill/>
          <a:ln w="15875" cap="flat" cmpd="sng">
            <a:solidFill>
              <a:srgbClr val="2B413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Malgun Gothic"/>
              <a:ea typeface="Malgun Gothic"/>
              <a:cs typeface="Malgun Gothic"/>
              <a:sym typeface="Malgun Gothic"/>
            </a:endParaRPr>
          </a:p>
        </p:txBody>
      </p:sp>
      <p:sp>
        <p:nvSpPr>
          <p:cNvPr id="291" name="Google Shape;291;p46"/>
          <p:cNvSpPr txBox="1"/>
          <p:nvPr/>
        </p:nvSpPr>
        <p:spPr>
          <a:xfrm>
            <a:off x="3233414" y="1868827"/>
            <a:ext cx="1846587" cy="1754286"/>
          </a:xfrm>
          <a:prstGeom prst="rect">
            <a:avLst/>
          </a:prstGeom>
          <a:noFill/>
          <a:ln>
            <a:noFill/>
          </a:ln>
        </p:spPr>
        <p:txBody>
          <a:bodyPr spcFirstLastPara="1" wrap="square" lIns="91425" tIns="45700" rIns="91425" bIns="45700" anchor="t" anchorCtr="0">
            <a:spAutoFit/>
          </a:bodyPr>
          <a:lstStyle/>
          <a:p>
            <a:pPr>
              <a:buClr>
                <a:srgbClr val="000000"/>
              </a:buClr>
              <a:buSzPts val="5400"/>
            </a:pPr>
            <a:r>
              <a:rPr lang="en-US" altLang="ko-KR" sz="5400" b="1" dirty="0">
                <a:solidFill>
                  <a:srgbClr val="2B4139"/>
                </a:solidFill>
                <a:latin typeface="NanumGothic ExtraBold"/>
                <a:ea typeface="NanumGothic ExtraBold"/>
                <a:cs typeface="NanumGothic ExtraBold"/>
                <a:sym typeface="NanumGothic ExtraBold"/>
              </a:rPr>
              <a:t>RNN	</a:t>
            </a:r>
            <a:endParaRPr sz="5400" b="1" dirty="0">
              <a:solidFill>
                <a:srgbClr val="2B4139"/>
              </a:solidFill>
              <a:latin typeface="NanumGothic ExtraBold"/>
              <a:ea typeface="NanumGothic ExtraBold"/>
              <a:cs typeface="NanumGothic ExtraBold"/>
              <a:sym typeface="NanumGothic ExtraBold"/>
            </a:endParaRPr>
          </a:p>
        </p:txBody>
      </p:sp>
      <p:sp>
        <p:nvSpPr>
          <p:cNvPr id="292" name="Google Shape;292;p46"/>
          <p:cNvSpPr txBox="1"/>
          <p:nvPr/>
        </p:nvSpPr>
        <p:spPr>
          <a:xfrm>
            <a:off x="3287688" y="3251691"/>
            <a:ext cx="2010026" cy="646290"/>
          </a:xfrm>
          <a:prstGeom prst="rect">
            <a:avLst/>
          </a:prstGeom>
          <a:noFill/>
          <a:ln>
            <a:noFill/>
          </a:ln>
        </p:spPr>
        <p:txBody>
          <a:bodyPr spcFirstLastPara="1" wrap="square" lIns="91425" tIns="45700" rIns="91425" bIns="45700" anchor="t" anchorCtr="0">
            <a:spAutoFit/>
          </a:bodyPr>
          <a:lstStyle/>
          <a:p>
            <a:pPr>
              <a:buClr>
                <a:srgbClr val="000000"/>
              </a:buClr>
              <a:buSzPts val="1200"/>
            </a:pPr>
            <a:endParaRPr lang="en-US" sz="1200" b="1" dirty="0">
              <a:solidFill>
                <a:srgbClr val="2B4139"/>
              </a:solidFill>
              <a:latin typeface="Nanum Gothic"/>
              <a:ea typeface="Nanum Gothic"/>
              <a:cs typeface="Nanum Gothic"/>
              <a:sym typeface="Nanum Gothic"/>
            </a:endParaRPr>
          </a:p>
          <a:p>
            <a:pPr>
              <a:buClr>
                <a:srgbClr val="000000"/>
              </a:buClr>
              <a:buSzPts val="1200"/>
            </a:pPr>
            <a:r>
              <a:rPr lang="en-US" sz="1200" b="1" dirty="0">
                <a:solidFill>
                  <a:srgbClr val="2B4139"/>
                </a:solidFill>
                <a:latin typeface="Nanum Gothic"/>
                <a:ea typeface="Nanum Gothic"/>
                <a:cs typeface="Nanum Gothic"/>
                <a:sym typeface="Nanum Gothic"/>
              </a:rPr>
              <a:t>Bidirectional</a:t>
            </a:r>
            <a:r>
              <a:rPr lang="ko-KR" altLang="en-US" sz="1200" b="1" dirty="0">
                <a:solidFill>
                  <a:srgbClr val="2B4139"/>
                </a:solidFill>
                <a:latin typeface="Nanum Gothic"/>
                <a:ea typeface="Nanum Gothic"/>
                <a:cs typeface="Nanum Gothic"/>
                <a:sym typeface="Nanum Gothic"/>
              </a:rPr>
              <a:t> </a:t>
            </a:r>
            <a:r>
              <a:rPr lang="en-US" altLang="ko-KR" sz="1200" b="1" dirty="0">
                <a:solidFill>
                  <a:srgbClr val="2B4139"/>
                </a:solidFill>
                <a:latin typeface="Nanum Gothic"/>
                <a:ea typeface="Nanum Gothic"/>
                <a:cs typeface="Nanum Gothic"/>
                <a:sym typeface="Nanum Gothic"/>
              </a:rPr>
              <a:t>RNN</a:t>
            </a:r>
          </a:p>
          <a:p>
            <a:pPr>
              <a:buClr>
                <a:srgbClr val="000000"/>
              </a:buClr>
              <a:buSzPts val="1200"/>
            </a:pPr>
            <a:r>
              <a:rPr lang="en-US" altLang="ko-KR" sz="1200" b="1" dirty="0">
                <a:solidFill>
                  <a:srgbClr val="2B4139"/>
                </a:solidFill>
                <a:latin typeface="Nanum Gothic"/>
                <a:ea typeface="Nanum Gothic"/>
                <a:cs typeface="Nanum Gothic"/>
                <a:sym typeface="Nanum Gothic"/>
              </a:rPr>
              <a:t>with</a:t>
            </a:r>
            <a:r>
              <a:rPr lang="ko-KR" altLang="en-US" sz="1200" b="1" dirty="0">
                <a:solidFill>
                  <a:srgbClr val="2B4139"/>
                </a:solidFill>
                <a:latin typeface="Nanum Gothic"/>
                <a:ea typeface="Nanum Gothic"/>
                <a:cs typeface="Nanum Gothic"/>
                <a:sym typeface="Nanum Gothic"/>
              </a:rPr>
              <a:t> </a:t>
            </a:r>
            <a:r>
              <a:rPr lang="en-US" altLang="ko-KR" sz="1200" b="1" dirty="0">
                <a:solidFill>
                  <a:srgbClr val="2B4139"/>
                </a:solidFill>
                <a:latin typeface="Nanum Gothic"/>
                <a:ea typeface="Nanum Gothic"/>
                <a:cs typeface="Nanum Gothic"/>
                <a:sym typeface="Nanum Gothic"/>
              </a:rPr>
              <a:t>LSTM</a:t>
            </a:r>
            <a:endParaRPr sz="1200" b="1" dirty="0">
              <a:solidFill>
                <a:srgbClr val="2B4139"/>
              </a:solidFill>
              <a:latin typeface="Nanum Gothic"/>
              <a:ea typeface="Nanum Gothic"/>
              <a:cs typeface="Nanum Gothic"/>
              <a:sym typeface="Nanum Gothic"/>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099556" y="1187024"/>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1991544" y="548680"/>
            <a:ext cx="7528377"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01. Bidirectional RNN with LSTM </a:t>
            </a:r>
            <a:endParaRPr sz="1400" dirty="0">
              <a:solidFill>
                <a:srgbClr val="000000"/>
              </a:solidFill>
              <a:latin typeface="Arial"/>
              <a:ea typeface="Arial"/>
              <a:cs typeface="Arial"/>
              <a:sym typeface="Arial"/>
            </a:endParaRPr>
          </a:p>
        </p:txBody>
      </p:sp>
      <p:sp>
        <p:nvSpPr>
          <p:cNvPr id="17" name="내용 개체 틀 16">
            <a:extLst>
              <a:ext uri="{FF2B5EF4-FFF2-40B4-BE49-F238E27FC236}">
                <a16:creationId xmlns:a16="http://schemas.microsoft.com/office/drawing/2014/main" id="{825DD80D-A70C-40A2-9AF7-F18E76DB283C}"/>
              </a:ext>
            </a:extLst>
          </p:cNvPr>
          <p:cNvSpPr>
            <a:spLocks noGrp="1"/>
          </p:cNvSpPr>
          <p:nvPr>
            <p:ph idx="1"/>
          </p:nvPr>
        </p:nvSpPr>
        <p:spPr/>
        <p:txBody>
          <a:bodyPr/>
          <a:lstStyle/>
          <a:p>
            <a:endParaRPr lang="ko-KR" altLang="en-US" dirty="0"/>
          </a:p>
        </p:txBody>
      </p:sp>
      <p:pic>
        <p:nvPicPr>
          <p:cNvPr id="1028" name="Picture 4" descr="Bidirectional LSTM Merge Mode explanation - Stack Overflow">
            <a:extLst>
              <a:ext uri="{FF2B5EF4-FFF2-40B4-BE49-F238E27FC236}">
                <a16:creationId xmlns:a16="http://schemas.microsoft.com/office/drawing/2014/main" id="{1144D88F-A769-4111-81CE-9287DD96EF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1" y="1833315"/>
            <a:ext cx="7820025" cy="3705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099556" y="1187024"/>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1991544" y="548680"/>
            <a:ext cx="7528377"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02. CN embeddings</a:t>
            </a:r>
            <a:endParaRPr sz="1400" dirty="0">
              <a:solidFill>
                <a:srgbClr val="000000"/>
              </a:solidFill>
              <a:latin typeface="Arial"/>
              <a:ea typeface="Arial"/>
              <a:cs typeface="Arial"/>
              <a:sym typeface="Arial"/>
            </a:endParaRPr>
          </a:p>
        </p:txBody>
      </p:sp>
      <p:pic>
        <p:nvPicPr>
          <p:cNvPr id="2050" name="Picture 2" descr="Graph of biases">
            <a:extLst>
              <a:ext uri="{FF2B5EF4-FFF2-40B4-BE49-F238E27FC236}">
                <a16:creationId xmlns:a16="http://schemas.microsoft.com/office/drawing/2014/main" id="{1E2E9C68-ED1C-4A78-9BCA-263A014D05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2650" y="2905766"/>
            <a:ext cx="7919522" cy="32764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onceptNet Numberbatch">
            <a:extLst>
              <a:ext uri="{FF2B5EF4-FFF2-40B4-BE49-F238E27FC236}">
                <a16:creationId xmlns:a16="http://schemas.microsoft.com/office/drawing/2014/main" id="{E907E509-DB96-493B-9552-0086089F0C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2650" y="1833315"/>
            <a:ext cx="4838131" cy="1072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51015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099556" y="1187024"/>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1991544" y="548680"/>
            <a:ext cx="7528377"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03. Results</a:t>
            </a:r>
            <a:endParaRPr sz="1400" dirty="0">
              <a:solidFill>
                <a:srgbClr val="000000"/>
              </a:solidFill>
              <a:latin typeface="Arial"/>
              <a:ea typeface="Arial"/>
              <a:cs typeface="Arial"/>
              <a:sym typeface="Arial"/>
            </a:endParaRPr>
          </a:p>
        </p:txBody>
      </p:sp>
      <p:pic>
        <p:nvPicPr>
          <p:cNvPr id="3" name="그림 2">
            <a:extLst>
              <a:ext uri="{FF2B5EF4-FFF2-40B4-BE49-F238E27FC236}">
                <a16:creationId xmlns:a16="http://schemas.microsoft.com/office/drawing/2014/main" id="{040F1179-2050-47F0-A6BD-9E91FE117AB8}"/>
              </a:ext>
            </a:extLst>
          </p:cNvPr>
          <p:cNvPicPr>
            <a:picLocks noChangeAspect="1"/>
          </p:cNvPicPr>
          <p:nvPr/>
        </p:nvPicPr>
        <p:blipFill>
          <a:blip r:embed="rId3"/>
          <a:stretch>
            <a:fillRect/>
          </a:stretch>
        </p:blipFill>
        <p:spPr>
          <a:xfrm>
            <a:off x="2099557" y="1713081"/>
            <a:ext cx="7528377" cy="1369993"/>
          </a:xfrm>
          <a:prstGeom prst="rect">
            <a:avLst/>
          </a:prstGeom>
        </p:spPr>
      </p:pic>
      <p:pic>
        <p:nvPicPr>
          <p:cNvPr id="5" name="그림 4">
            <a:extLst>
              <a:ext uri="{FF2B5EF4-FFF2-40B4-BE49-F238E27FC236}">
                <a16:creationId xmlns:a16="http://schemas.microsoft.com/office/drawing/2014/main" id="{8C6CEF32-7666-4D8B-8D88-55B821B66162}"/>
              </a:ext>
            </a:extLst>
          </p:cNvPr>
          <p:cNvPicPr>
            <a:picLocks noChangeAspect="1"/>
          </p:cNvPicPr>
          <p:nvPr/>
        </p:nvPicPr>
        <p:blipFill>
          <a:blip r:embed="rId4"/>
          <a:stretch>
            <a:fillRect/>
          </a:stretch>
        </p:blipFill>
        <p:spPr>
          <a:xfrm>
            <a:off x="2099556" y="4890305"/>
            <a:ext cx="5327404" cy="1272394"/>
          </a:xfrm>
          <a:prstGeom prst="rect">
            <a:avLst/>
          </a:prstGeom>
        </p:spPr>
      </p:pic>
      <p:pic>
        <p:nvPicPr>
          <p:cNvPr id="7" name="그림 6">
            <a:extLst>
              <a:ext uri="{FF2B5EF4-FFF2-40B4-BE49-F238E27FC236}">
                <a16:creationId xmlns:a16="http://schemas.microsoft.com/office/drawing/2014/main" id="{D86A9813-C356-41F2-A26E-E03BEBEC28B6}"/>
              </a:ext>
            </a:extLst>
          </p:cNvPr>
          <p:cNvPicPr>
            <a:picLocks noChangeAspect="1"/>
          </p:cNvPicPr>
          <p:nvPr/>
        </p:nvPicPr>
        <p:blipFill rotWithShape="1">
          <a:blip r:embed="rId5"/>
          <a:srcRect r="30382"/>
          <a:stretch/>
        </p:blipFill>
        <p:spPr>
          <a:xfrm>
            <a:off x="2099556" y="3301695"/>
            <a:ext cx="7643884" cy="1369988"/>
          </a:xfrm>
          <a:prstGeom prst="rect">
            <a:avLst/>
          </a:prstGeom>
        </p:spPr>
      </p:pic>
    </p:spTree>
    <p:extLst>
      <p:ext uri="{BB962C8B-B14F-4D97-AF65-F5344CB8AC3E}">
        <p14:creationId xmlns:p14="http://schemas.microsoft.com/office/powerpoint/2010/main" val="5536333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B4139"/>
        </a:solidFill>
        <a:effectLst/>
      </p:bgPr>
    </p:bg>
    <p:spTree>
      <p:nvGrpSpPr>
        <p:cNvPr id="1" name="Shape 370"/>
        <p:cNvGrpSpPr/>
        <p:nvPr/>
      </p:nvGrpSpPr>
      <p:grpSpPr>
        <a:xfrm>
          <a:off x="0" y="0"/>
          <a:ext cx="0" cy="0"/>
          <a:chOff x="0" y="0"/>
          <a:chExt cx="0" cy="0"/>
        </a:xfrm>
      </p:grpSpPr>
      <p:sp>
        <p:nvSpPr>
          <p:cNvPr id="371" name="Google Shape;371;p17"/>
          <p:cNvSpPr txBox="1"/>
          <p:nvPr/>
        </p:nvSpPr>
        <p:spPr>
          <a:xfrm>
            <a:off x="3233414" y="1868826"/>
            <a:ext cx="1160895" cy="923330"/>
          </a:xfrm>
          <a:prstGeom prst="rect">
            <a:avLst/>
          </a:prstGeom>
          <a:noFill/>
          <a:ln>
            <a:noFill/>
          </a:ln>
        </p:spPr>
        <p:txBody>
          <a:bodyPr spcFirstLastPara="1" wrap="square" lIns="91425" tIns="45700" rIns="91425" bIns="45700" anchor="t" anchorCtr="0">
            <a:spAutoFit/>
          </a:bodyPr>
          <a:lstStyle/>
          <a:p>
            <a:pPr>
              <a:buClr>
                <a:srgbClr val="000000"/>
              </a:buClr>
              <a:buSzPts val="5400"/>
            </a:pPr>
            <a:r>
              <a:rPr lang="en-US" altLang="ko-KR" sz="5400" b="1">
                <a:solidFill>
                  <a:schemeClr val="lt1"/>
                </a:solidFill>
                <a:latin typeface="NanumGothic ExtraBold"/>
                <a:ea typeface="NanumGothic ExtraBold"/>
                <a:cs typeface="NanumGothic ExtraBold"/>
                <a:sym typeface="NanumGothic ExtraBold"/>
              </a:rPr>
              <a:t>Fin</a:t>
            </a:r>
            <a:endParaRPr sz="5400" b="1">
              <a:solidFill>
                <a:schemeClr val="lt1"/>
              </a:solidFill>
              <a:latin typeface="NanumGothic ExtraBold"/>
              <a:ea typeface="NanumGothic ExtraBold"/>
              <a:cs typeface="NanumGothic ExtraBold"/>
              <a:sym typeface="NanumGothic ExtraBold"/>
            </a:endParaRPr>
          </a:p>
        </p:txBody>
      </p:sp>
      <p:sp>
        <p:nvSpPr>
          <p:cNvPr id="372" name="Google Shape;372;p17"/>
          <p:cNvSpPr/>
          <p:nvPr/>
        </p:nvSpPr>
        <p:spPr>
          <a:xfrm>
            <a:off x="3143672" y="1796820"/>
            <a:ext cx="2664296" cy="2928325"/>
          </a:xfrm>
          <a:prstGeom prst="rect">
            <a:avLst/>
          </a:prstGeom>
          <a:noFill/>
          <a:ln w="1587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Malgun Gothic"/>
              <a:ea typeface="Malgun Gothic"/>
              <a:cs typeface="Malgun Gothic"/>
              <a:sym typeface="Malgun Gothic"/>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a:extLst>
              <a:ext uri="{FF2B5EF4-FFF2-40B4-BE49-F238E27FC236}">
                <a16:creationId xmlns:a16="http://schemas.microsoft.com/office/drawing/2014/main" id="{FB69E4FC-7436-49ED-901F-D042D68534BD}"/>
              </a:ext>
            </a:extLst>
          </p:cNvPr>
          <p:cNvPicPr>
            <a:picLocks noChangeAspect="1"/>
          </p:cNvPicPr>
          <p:nvPr/>
        </p:nvPicPr>
        <p:blipFill>
          <a:blip r:embed="rId2"/>
          <a:stretch>
            <a:fillRect/>
          </a:stretch>
        </p:blipFill>
        <p:spPr>
          <a:xfrm>
            <a:off x="298315" y="344233"/>
            <a:ext cx="11595370" cy="2764852"/>
          </a:xfrm>
          <a:prstGeom prst="rect">
            <a:avLst/>
          </a:prstGeom>
        </p:spPr>
      </p:pic>
      <p:pic>
        <p:nvPicPr>
          <p:cNvPr id="7" name="그림 6">
            <a:extLst>
              <a:ext uri="{FF2B5EF4-FFF2-40B4-BE49-F238E27FC236}">
                <a16:creationId xmlns:a16="http://schemas.microsoft.com/office/drawing/2014/main" id="{C8AC1CF9-1DBC-448E-8166-BCAE37E97D01}"/>
              </a:ext>
            </a:extLst>
          </p:cNvPr>
          <p:cNvPicPr>
            <a:picLocks noChangeAspect="1"/>
          </p:cNvPicPr>
          <p:nvPr/>
        </p:nvPicPr>
        <p:blipFill>
          <a:blip r:embed="rId3"/>
          <a:stretch>
            <a:fillRect/>
          </a:stretch>
        </p:blipFill>
        <p:spPr>
          <a:xfrm>
            <a:off x="437744" y="3180943"/>
            <a:ext cx="8064230" cy="3472775"/>
          </a:xfrm>
          <a:prstGeom prst="rect">
            <a:avLst/>
          </a:prstGeom>
        </p:spPr>
      </p:pic>
      <p:pic>
        <p:nvPicPr>
          <p:cNvPr id="9" name="그림 8">
            <a:extLst>
              <a:ext uri="{FF2B5EF4-FFF2-40B4-BE49-F238E27FC236}">
                <a16:creationId xmlns:a16="http://schemas.microsoft.com/office/drawing/2014/main" id="{9BFD37F4-85A9-4D21-946B-8740564B43B2}"/>
              </a:ext>
            </a:extLst>
          </p:cNvPr>
          <p:cNvPicPr>
            <a:picLocks noChangeAspect="1"/>
          </p:cNvPicPr>
          <p:nvPr/>
        </p:nvPicPr>
        <p:blipFill>
          <a:blip r:embed="rId4"/>
          <a:stretch>
            <a:fillRect/>
          </a:stretch>
        </p:blipFill>
        <p:spPr>
          <a:xfrm>
            <a:off x="8635020" y="4276824"/>
            <a:ext cx="3119236" cy="1809346"/>
          </a:xfrm>
          <a:prstGeom prst="rect">
            <a:avLst/>
          </a:prstGeom>
        </p:spPr>
      </p:pic>
      <p:pic>
        <p:nvPicPr>
          <p:cNvPr id="11" name="그림 10">
            <a:extLst>
              <a:ext uri="{FF2B5EF4-FFF2-40B4-BE49-F238E27FC236}">
                <a16:creationId xmlns:a16="http://schemas.microsoft.com/office/drawing/2014/main" id="{BF7FE4B5-1579-4611-853E-568C41CFDD64}"/>
              </a:ext>
            </a:extLst>
          </p:cNvPr>
          <p:cNvPicPr>
            <a:picLocks noChangeAspect="1"/>
          </p:cNvPicPr>
          <p:nvPr/>
        </p:nvPicPr>
        <p:blipFill>
          <a:blip r:embed="rId5"/>
          <a:stretch>
            <a:fillRect/>
          </a:stretch>
        </p:blipFill>
        <p:spPr>
          <a:xfrm>
            <a:off x="8671752" y="3900791"/>
            <a:ext cx="3045772" cy="376033"/>
          </a:xfrm>
          <a:prstGeom prst="rect">
            <a:avLst/>
          </a:prstGeom>
        </p:spPr>
      </p:pic>
    </p:spTree>
    <p:extLst>
      <p:ext uri="{BB962C8B-B14F-4D97-AF65-F5344CB8AC3E}">
        <p14:creationId xmlns:p14="http://schemas.microsoft.com/office/powerpoint/2010/main" val="33688811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p:nvPr/>
        </p:nvSpPr>
        <p:spPr>
          <a:xfrm>
            <a:off x="3143672" y="1796820"/>
            <a:ext cx="2664296" cy="2928325"/>
          </a:xfrm>
          <a:prstGeom prst="rect">
            <a:avLst/>
          </a:prstGeom>
          <a:noFill/>
          <a:ln w="15875" cap="flat" cmpd="sng">
            <a:solidFill>
              <a:srgbClr val="2B413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Malgun Gothic"/>
              <a:ea typeface="Malgun Gothic"/>
              <a:cs typeface="Malgun Gothic"/>
              <a:sym typeface="Malgun Gothic"/>
            </a:endParaRPr>
          </a:p>
        </p:txBody>
      </p:sp>
      <p:sp>
        <p:nvSpPr>
          <p:cNvPr id="291" name="Google Shape;291;p46"/>
          <p:cNvSpPr txBox="1"/>
          <p:nvPr/>
        </p:nvSpPr>
        <p:spPr>
          <a:xfrm>
            <a:off x="3233414" y="1868826"/>
            <a:ext cx="2574554" cy="523180"/>
          </a:xfrm>
          <a:prstGeom prst="rect">
            <a:avLst/>
          </a:prstGeom>
          <a:noFill/>
          <a:ln>
            <a:noFill/>
          </a:ln>
        </p:spPr>
        <p:txBody>
          <a:bodyPr spcFirstLastPara="1" wrap="square" lIns="91425" tIns="45700" rIns="91425" bIns="45700" anchor="t" anchorCtr="0">
            <a:spAutoFit/>
          </a:bodyPr>
          <a:lstStyle/>
          <a:p>
            <a:pPr>
              <a:buClr>
                <a:srgbClr val="000000"/>
              </a:buClr>
              <a:buSzPts val="5400"/>
            </a:pPr>
            <a:r>
              <a:rPr lang="en-US" sz="2800" b="1" dirty="0" err="1">
                <a:solidFill>
                  <a:srgbClr val="2B4139"/>
                </a:solidFill>
                <a:latin typeface="NanumGothic ExtraBold"/>
                <a:ea typeface="NanumGothic ExtraBold"/>
                <a:cs typeface="NanumGothic ExtraBold"/>
                <a:sym typeface="NanumGothic ExtraBold"/>
              </a:rPr>
              <a:t>TextRank</a:t>
            </a:r>
            <a:endParaRPr sz="2800" b="1" dirty="0">
              <a:solidFill>
                <a:srgbClr val="2B4139"/>
              </a:solidFill>
              <a:latin typeface="NanumGothic ExtraBold"/>
              <a:ea typeface="NanumGothic ExtraBold"/>
              <a:cs typeface="NanumGothic ExtraBold"/>
              <a:sym typeface="NanumGothic ExtraBold"/>
            </a:endParaRPr>
          </a:p>
        </p:txBody>
      </p:sp>
      <p:sp>
        <p:nvSpPr>
          <p:cNvPr id="292" name="Google Shape;292;p46"/>
          <p:cNvSpPr txBox="1"/>
          <p:nvPr/>
        </p:nvSpPr>
        <p:spPr>
          <a:xfrm>
            <a:off x="3233414" y="2828856"/>
            <a:ext cx="2208043" cy="461624"/>
          </a:xfrm>
          <a:prstGeom prst="rect">
            <a:avLst/>
          </a:prstGeom>
          <a:noFill/>
          <a:ln>
            <a:noFill/>
          </a:ln>
        </p:spPr>
        <p:txBody>
          <a:bodyPr spcFirstLastPara="1" wrap="square" lIns="91425" tIns="45700" rIns="91425" bIns="45700" anchor="t" anchorCtr="0">
            <a:spAutoFit/>
          </a:bodyPr>
          <a:lstStyle/>
          <a:p>
            <a:pPr>
              <a:buClr>
                <a:srgbClr val="000000"/>
              </a:buClr>
              <a:buSzPts val="1200"/>
            </a:pPr>
            <a:endParaRPr lang="en-US" sz="1200" b="1" dirty="0">
              <a:solidFill>
                <a:srgbClr val="2B4139"/>
              </a:solidFill>
              <a:latin typeface="Nanum Gothic"/>
              <a:ea typeface="Nanum Gothic"/>
              <a:cs typeface="Nanum Gothic"/>
              <a:sym typeface="Nanum Gothic"/>
            </a:endParaRPr>
          </a:p>
          <a:p>
            <a:pPr>
              <a:buClr>
                <a:srgbClr val="000000"/>
              </a:buClr>
              <a:buSzPts val="1200"/>
            </a:pPr>
            <a:r>
              <a:rPr lang="ko-KR" altLang="en-US" sz="1200" b="1" dirty="0">
                <a:solidFill>
                  <a:srgbClr val="2B4139"/>
                </a:solidFill>
                <a:latin typeface="Nanum Gothic"/>
                <a:ea typeface="Nanum Gothic"/>
                <a:cs typeface="Nanum Gothic"/>
                <a:sym typeface="Nanum Gothic"/>
              </a:rPr>
              <a:t>키워드 추출을 이용한 요약</a:t>
            </a:r>
            <a:endParaRPr sz="1200" b="1" dirty="0">
              <a:solidFill>
                <a:srgbClr val="2B4139"/>
              </a:solidFill>
              <a:latin typeface="Nanum Gothic"/>
              <a:ea typeface="Nanum Gothic"/>
              <a:cs typeface="Nanum Gothic"/>
              <a:sym typeface="Nanum Gothic"/>
            </a:endParaRPr>
          </a:p>
        </p:txBody>
      </p:sp>
    </p:spTree>
    <p:extLst>
      <p:ext uri="{BB962C8B-B14F-4D97-AF65-F5344CB8AC3E}">
        <p14:creationId xmlns:p14="http://schemas.microsoft.com/office/powerpoint/2010/main" val="34261320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7827370"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01. </a:t>
            </a:r>
            <a:r>
              <a:rPr lang="en-US" altLang="ko-KR" sz="3600" b="1" dirty="0" err="1">
                <a:solidFill>
                  <a:srgbClr val="2B4139"/>
                </a:solidFill>
                <a:latin typeface="NanumGothic ExtraBold"/>
                <a:ea typeface="NanumGothic ExtraBold"/>
                <a:cs typeface="NanumGothic ExtraBold"/>
                <a:sym typeface="NanumGothic ExtraBold"/>
              </a:rPr>
              <a:t>TextRank</a:t>
            </a:r>
            <a:endParaRPr sz="1400" dirty="0">
              <a:solidFill>
                <a:srgbClr val="000000"/>
              </a:solidFill>
              <a:latin typeface="Arial"/>
              <a:ea typeface="Arial"/>
              <a:cs typeface="Arial"/>
              <a:sym typeface="Arial"/>
            </a:endParaRPr>
          </a:p>
        </p:txBody>
      </p:sp>
      <p:pic>
        <p:nvPicPr>
          <p:cNvPr id="3" name="그림 2">
            <a:extLst>
              <a:ext uri="{FF2B5EF4-FFF2-40B4-BE49-F238E27FC236}">
                <a16:creationId xmlns:a16="http://schemas.microsoft.com/office/drawing/2014/main" id="{E8DA8C19-EE8A-408A-94CD-BB73601815CA}"/>
              </a:ext>
            </a:extLst>
          </p:cNvPr>
          <p:cNvPicPr>
            <a:picLocks noChangeAspect="1"/>
          </p:cNvPicPr>
          <p:nvPr/>
        </p:nvPicPr>
        <p:blipFill>
          <a:blip r:embed="rId3"/>
          <a:stretch>
            <a:fillRect/>
          </a:stretch>
        </p:blipFill>
        <p:spPr>
          <a:xfrm>
            <a:off x="470416" y="1646657"/>
            <a:ext cx="4205279" cy="4288717"/>
          </a:xfrm>
          <a:prstGeom prst="rect">
            <a:avLst/>
          </a:prstGeom>
        </p:spPr>
      </p:pic>
      <p:pic>
        <p:nvPicPr>
          <p:cNvPr id="5" name="그림 4">
            <a:extLst>
              <a:ext uri="{FF2B5EF4-FFF2-40B4-BE49-F238E27FC236}">
                <a16:creationId xmlns:a16="http://schemas.microsoft.com/office/drawing/2014/main" id="{CCA84943-CAF8-494C-A9E5-8D6CB141A0C1}"/>
              </a:ext>
            </a:extLst>
          </p:cNvPr>
          <p:cNvPicPr>
            <a:picLocks noChangeAspect="1"/>
          </p:cNvPicPr>
          <p:nvPr/>
        </p:nvPicPr>
        <p:blipFill>
          <a:blip r:embed="rId4"/>
          <a:stretch>
            <a:fillRect/>
          </a:stretch>
        </p:blipFill>
        <p:spPr>
          <a:xfrm>
            <a:off x="5417857" y="1835871"/>
            <a:ext cx="5600700" cy="742950"/>
          </a:xfrm>
          <a:prstGeom prst="rect">
            <a:avLst/>
          </a:prstGeom>
        </p:spPr>
      </p:pic>
      <p:pic>
        <p:nvPicPr>
          <p:cNvPr id="9" name="그림 8">
            <a:extLst>
              <a:ext uri="{FF2B5EF4-FFF2-40B4-BE49-F238E27FC236}">
                <a16:creationId xmlns:a16="http://schemas.microsoft.com/office/drawing/2014/main" id="{246C93E4-5CA4-43F1-9519-03DCDBBD6A72}"/>
              </a:ext>
            </a:extLst>
          </p:cNvPr>
          <p:cNvPicPr>
            <a:picLocks noChangeAspect="1"/>
          </p:cNvPicPr>
          <p:nvPr/>
        </p:nvPicPr>
        <p:blipFill>
          <a:blip r:embed="rId5"/>
          <a:stretch>
            <a:fillRect/>
          </a:stretch>
        </p:blipFill>
        <p:spPr>
          <a:xfrm>
            <a:off x="5125038" y="3155622"/>
            <a:ext cx="2906599" cy="368424"/>
          </a:xfrm>
          <a:prstGeom prst="rect">
            <a:avLst/>
          </a:prstGeom>
        </p:spPr>
      </p:pic>
      <p:pic>
        <p:nvPicPr>
          <p:cNvPr id="11" name="그림 10">
            <a:extLst>
              <a:ext uri="{FF2B5EF4-FFF2-40B4-BE49-F238E27FC236}">
                <a16:creationId xmlns:a16="http://schemas.microsoft.com/office/drawing/2014/main" id="{87522294-8AB3-47F8-9DD1-5CB12E1A52F8}"/>
              </a:ext>
            </a:extLst>
          </p:cNvPr>
          <p:cNvPicPr>
            <a:picLocks noChangeAspect="1"/>
          </p:cNvPicPr>
          <p:nvPr/>
        </p:nvPicPr>
        <p:blipFill>
          <a:blip r:embed="rId6"/>
          <a:stretch>
            <a:fillRect/>
          </a:stretch>
        </p:blipFill>
        <p:spPr>
          <a:xfrm>
            <a:off x="5125038" y="3702378"/>
            <a:ext cx="3010410" cy="2232996"/>
          </a:xfrm>
          <a:prstGeom prst="rect">
            <a:avLst/>
          </a:prstGeom>
        </p:spPr>
      </p:pic>
      <p:pic>
        <p:nvPicPr>
          <p:cNvPr id="13" name="그림 12">
            <a:extLst>
              <a:ext uri="{FF2B5EF4-FFF2-40B4-BE49-F238E27FC236}">
                <a16:creationId xmlns:a16="http://schemas.microsoft.com/office/drawing/2014/main" id="{4AC74C2A-9C34-4E03-95C9-7BB50B7826F1}"/>
              </a:ext>
            </a:extLst>
          </p:cNvPr>
          <p:cNvPicPr>
            <a:picLocks noChangeAspect="1"/>
          </p:cNvPicPr>
          <p:nvPr/>
        </p:nvPicPr>
        <p:blipFill>
          <a:blip r:embed="rId7"/>
          <a:stretch>
            <a:fillRect/>
          </a:stretch>
        </p:blipFill>
        <p:spPr>
          <a:xfrm>
            <a:off x="8307242" y="4279179"/>
            <a:ext cx="3205202" cy="742951"/>
          </a:xfrm>
          <a:prstGeom prst="rect">
            <a:avLst/>
          </a:prstGeom>
        </p:spPr>
      </p:pic>
      <p:sp>
        <p:nvSpPr>
          <p:cNvPr id="14" name="TextBox 13">
            <a:extLst>
              <a:ext uri="{FF2B5EF4-FFF2-40B4-BE49-F238E27FC236}">
                <a16:creationId xmlns:a16="http://schemas.microsoft.com/office/drawing/2014/main" id="{5CA48E41-F1FD-4B60-9684-7791B397DC28}"/>
              </a:ext>
            </a:extLst>
          </p:cNvPr>
          <p:cNvSpPr txBox="1"/>
          <p:nvPr/>
        </p:nvSpPr>
        <p:spPr>
          <a:xfrm>
            <a:off x="5701684" y="6042581"/>
            <a:ext cx="3010410" cy="369332"/>
          </a:xfrm>
          <a:prstGeom prst="rect">
            <a:avLst/>
          </a:prstGeom>
          <a:noFill/>
        </p:spPr>
        <p:txBody>
          <a:bodyPr wrap="square" rtlCol="0">
            <a:spAutoFit/>
          </a:bodyPr>
          <a:lstStyle/>
          <a:p>
            <a:r>
              <a:rPr lang="en-US" altLang="ko-KR" b="1" i="0" dirty="0">
                <a:effectLst/>
                <a:latin typeface="Noto Sans KR"/>
              </a:rPr>
              <a:t>Keyword Extraction</a:t>
            </a:r>
            <a:endParaRPr lang="ko-KR" altLang="en-US" dirty="0"/>
          </a:p>
        </p:txBody>
      </p:sp>
      <p:sp>
        <p:nvSpPr>
          <p:cNvPr id="17" name="TextBox 16">
            <a:extLst>
              <a:ext uri="{FF2B5EF4-FFF2-40B4-BE49-F238E27FC236}">
                <a16:creationId xmlns:a16="http://schemas.microsoft.com/office/drawing/2014/main" id="{F5E875A6-5740-439D-94FB-291F67F465AD}"/>
              </a:ext>
            </a:extLst>
          </p:cNvPr>
          <p:cNvSpPr txBox="1"/>
          <p:nvPr/>
        </p:nvSpPr>
        <p:spPr>
          <a:xfrm>
            <a:off x="9472365" y="6042581"/>
            <a:ext cx="2113177" cy="369332"/>
          </a:xfrm>
          <a:prstGeom prst="rect">
            <a:avLst/>
          </a:prstGeom>
          <a:noFill/>
        </p:spPr>
        <p:txBody>
          <a:bodyPr wrap="square" rtlCol="0">
            <a:spAutoFit/>
          </a:bodyPr>
          <a:lstStyle/>
          <a:p>
            <a:r>
              <a:rPr lang="en-US" altLang="ko-KR" b="1" i="0" dirty="0">
                <a:effectLst/>
                <a:latin typeface="Noto Sans KR"/>
              </a:rPr>
              <a:t>Sentence Extraction</a:t>
            </a:r>
            <a:endParaRPr lang="ko-KR" altLang="en-US" dirty="0"/>
          </a:p>
        </p:txBody>
      </p:sp>
    </p:spTree>
    <p:extLst>
      <p:ext uri="{BB962C8B-B14F-4D97-AF65-F5344CB8AC3E}">
        <p14:creationId xmlns:p14="http://schemas.microsoft.com/office/powerpoint/2010/main" val="319203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7827370"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02. </a:t>
            </a:r>
            <a:r>
              <a:rPr lang="en-US" altLang="ko-KR" sz="3600" b="1" dirty="0" err="1">
                <a:solidFill>
                  <a:srgbClr val="2B4139"/>
                </a:solidFill>
                <a:latin typeface="NanumGothic ExtraBold"/>
                <a:ea typeface="NanumGothic ExtraBold"/>
                <a:cs typeface="NanumGothic ExtraBold"/>
                <a:sym typeface="NanumGothic ExtraBold"/>
              </a:rPr>
              <a:t>TextRank</a:t>
            </a:r>
            <a:r>
              <a:rPr lang="ko-KR" altLang="en-US" sz="3600" b="1" dirty="0">
                <a:solidFill>
                  <a:srgbClr val="2B4139"/>
                </a:solidFill>
                <a:latin typeface="NanumGothic ExtraBold"/>
                <a:ea typeface="NanumGothic ExtraBold"/>
                <a:cs typeface="NanumGothic ExtraBold"/>
                <a:sym typeface="NanumGothic ExtraBold"/>
              </a:rPr>
              <a:t>를 이용한 텍스트 요약</a:t>
            </a:r>
            <a:endParaRPr sz="1400" dirty="0">
              <a:solidFill>
                <a:srgbClr val="000000"/>
              </a:solidFill>
              <a:latin typeface="Arial"/>
              <a:ea typeface="Arial"/>
              <a:cs typeface="Arial"/>
              <a:sym typeface="Arial"/>
            </a:endParaRPr>
          </a:p>
        </p:txBody>
      </p:sp>
      <p:pic>
        <p:nvPicPr>
          <p:cNvPr id="4" name="그림 3">
            <a:extLst>
              <a:ext uri="{FF2B5EF4-FFF2-40B4-BE49-F238E27FC236}">
                <a16:creationId xmlns:a16="http://schemas.microsoft.com/office/drawing/2014/main" id="{EDC8A081-539A-406C-952C-B69571B78D1E}"/>
              </a:ext>
            </a:extLst>
          </p:cNvPr>
          <p:cNvPicPr>
            <a:picLocks noChangeAspect="1"/>
          </p:cNvPicPr>
          <p:nvPr/>
        </p:nvPicPr>
        <p:blipFill>
          <a:blip r:embed="rId3"/>
          <a:stretch>
            <a:fillRect/>
          </a:stretch>
        </p:blipFill>
        <p:spPr>
          <a:xfrm>
            <a:off x="308078" y="1801943"/>
            <a:ext cx="5267325" cy="2009775"/>
          </a:xfrm>
          <a:prstGeom prst="rect">
            <a:avLst/>
          </a:prstGeom>
        </p:spPr>
      </p:pic>
      <p:sp>
        <p:nvSpPr>
          <p:cNvPr id="15" name="TextBox 14">
            <a:extLst>
              <a:ext uri="{FF2B5EF4-FFF2-40B4-BE49-F238E27FC236}">
                <a16:creationId xmlns:a16="http://schemas.microsoft.com/office/drawing/2014/main" id="{068FE554-DD17-4F92-BBBD-25A39F0891B2}"/>
              </a:ext>
            </a:extLst>
          </p:cNvPr>
          <p:cNvSpPr txBox="1"/>
          <p:nvPr/>
        </p:nvSpPr>
        <p:spPr>
          <a:xfrm>
            <a:off x="225319" y="1287533"/>
            <a:ext cx="3010410" cy="369332"/>
          </a:xfrm>
          <a:prstGeom prst="rect">
            <a:avLst/>
          </a:prstGeom>
          <a:noFill/>
        </p:spPr>
        <p:txBody>
          <a:bodyPr wrap="square" rtlCol="0">
            <a:spAutoFit/>
          </a:bodyPr>
          <a:lstStyle/>
          <a:p>
            <a:r>
              <a:rPr lang="en-US" altLang="ko-KR" b="1" i="0" dirty="0">
                <a:effectLst/>
                <a:latin typeface="Noto Sans KR"/>
              </a:rPr>
              <a:t>1. </a:t>
            </a:r>
            <a:r>
              <a:rPr lang="ko-KR" altLang="en-US" b="1" i="0" dirty="0">
                <a:effectLst/>
                <a:latin typeface="Noto Sans KR"/>
              </a:rPr>
              <a:t>문장 토큰화</a:t>
            </a:r>
            <a:r>
              <a:rPr lang="en-US" altLang="ko-KR" b="1" i="0" dirty="0">
                <a:effectLst/>
                <a:latin typeface="Noto Sans KR"/>
              </a:rPr>
              <a:t>, </a:t>
            </a:r>
            <a:r>
              <a:rPr lang="ko-KR" altLang="en-US" b="1" i="0" dirty="0" err="1">
                <a:effectLst/>
                <a:latin typeface="Noto Sans KR"/>
              </a:rPr>
              <a:t>전처리</a:t>
            </a:r>
            <a:endParaRPr lang="ko-KR" altLang="en-US" dirty="0"/>
          </a:p>
        </p:txBody>
      </p:sp>
      <p:pic>
        <p:nvPicPr>
          <p:cNvPr id="7" name="그림 6">
            <a:extLst>
              <a:ext uri="{FF2B5EF4-FFF2-40B4-BE49-F238E27FC236}">
                <a16:creationId xmlns:a16="http://schemas.microsoft.com/office/drawing/2014/main" id="{67A2DBA4-7E36-4A3B-8C3F-D9A0D2C592EF}"/>
              </a:ext>
            </a:extLst>
          </p:cNvPr>
          <p:cNvPicPr>
            <a:picLocks noChangeAspect="1"/>
          </p:cNvPicPr>
          <p:nvPr/>
        </p:nvPicPr>
        <p:blipFill>
          <a:blip r:embed="rId4"/>
          <a:stretch>
            <a:fillRect/>
          </a:stretch>
        </p:blipFill>
        <p:spPr>
          <a:xfrm>
            <a:off x="308078" y="4380371"/>
            <a:ext cx="6657975" cy="1057275"/>
          </a:xfrm>
          <a:prstGeom prst="rect">
            <a:avLst/>
          </a:prstGeom>
        </p:spPr>
      </p:pic>
      <p:sp>
        <p:nvSpPr>
          <p:cNvPr id="16" name="TextBox 15">
            <a:extLst>
              <a:ext uri="{FF2B5EF4-FFF2-40B4-BE49-F238E27FC236}">
                <a16:creationId xmlns:a16="http://schemas.microsoft.com/office/drawing/2014/main" id="{186AF444-96B3-464D-A344-778173AEA6B4}"/>
              </a:ext>
            </a:extLst>
          </p:cNvPr>
          <p:cNvSpPr txBox="1"/>
          <p:nvPr/>
        </p:nvSpPr>
        <p:spPr>
          <a:xfrm>
            <a:off x="225319" y="4000354"/>
            <a:ext cx="4307770" cy="369332"/>
          </a:xfrm>
          <a:prstGeom prst="rect">
            <a:avLst/>
          </a:prstGeom>
          <a:noFill/>
        </p:spPr>
        <p:txBody>
          <a:bodyPr wrap="square" rtlCol="0">
            <a:spAutoFit/>
          </a:bodyPr>
          <a:lstStyle/>
          <a:p>
            <a:r>
              <a:rPr lang="en-US" altLang="ko-KR" b="1" i="0" dirty="0">
                <a:effectLst/>
                <a:latin typeface="Noto Sans KR"/>
              </a:rPr>
              <a:t>2. </a:t>
            </a:r>
            <a:r>
              <a:rPr lang="ko-KR" altLang="en-US" b="1" i="0" dirty="0">
                <a:effectLst/>
                <a:latin typeface="Noto Sans KR"/>
              </a:rPr>
              <a:t>단어 벡터 평균 계산</a:t>
            </a:r>
            <a:endParaRPr lang="ko-KR" altLang="en-US" dirty="0"/>
          </a:p>
        </p:txBody>
      </p:sp>
      <p:pic>
        <p:nvPicPr>
          <p:cNvPr id="10" name="그림 9">
            <a:extLst>
              <a:ext uri="{FF2B5EF4-FFF2-40B4-BE49-F238E27FC236}">
                <a16:creationId xmlns:a16="http://schemas.microsoft.com/office/drawing/2014/main" id="{736D05FF-FC50-432A-823B-DD7ECA1FEF32}"/>
              </a:ext>
            </a:extLst>
          </p:cNvPr>
          <p:cNvPicPr>
            <a:picLocks noChangeAspect="1"/>
          </p:cNvPicPr>
          <p:nvPr/>
        </p:nvPicPr>
        <p:blipFill>
          <a:blip r:embed="rId5"/>
          <a:stretch>
            <a:fillRect/>
          </a:stretch>
        </p:blipFill>
        <p:spPr>
          <a:xfrm>
            <a:off x="308078" y="6105854"/>
            <a:ext cx="6403807" cy="495300"/>
          </a:xfrm>
          <a:prstGeom prst="rect">
            <a:avLst/>
          </a:prstGeom>
        </p:spPr>
      </p:pic>
      <p:sp>
        <p:nvSpPr>
          <p:cNvPr id="19" name="TextBox 18">
            <a:extLst>
              <a:ext uri="{FF2B5EF4-FFF2-40B4-BE49-F238E27FC236}">
                <a16:creationId xmlns:a16="http://schemas.microsoft.com/office/drawing/2014/main" id="{84AABCC6-49E1-4123-896D-41F698A78DC8}"/>
              </a:ext>
            </a:extLst>
          </p:cNvPr>
          <p:cNvSpPr txBox="1"/>
          <p:nvPr/>
        </p:nvSpPr>
        <p:spPr>
          <a:xfrm>
            <a:off x="225319" y="5650847"/>
            <a:ext cx="3705658" cy="369332"/>
          </a:xfrm>
          <a:prstGeom prst="rect">
            <a:avLst/>
          </a:prstGeom>
          <a:noFill/>
        </p:spPr>
        <p:txBody>
          <a:bodyPr wrap="square" rtlCol="0">
            <a:spAutoFit/>
          </a:bodyPr>
          <a:lstStyle/>
          <a:p>
            <a:r>
              <a:rPr lang="en-US" altLang="ko-KR" b="1" dirty="0">
                <a:latin typeface="Noto Sans KR"/>
              </a:rPr>
              <a:t>3</a:t>
            </a:r>
            <a:r>
              <a:rPr lang="en-US" altLang="ko-KR" b="1" i="0" dirty="0">
                <a:effectLst/>
                <a:latin typeface="Noto Sans KR"/>
              </a:rPr>
              <a:t>. </a:t>
            </a:r>
            <a:r>
              <a:rPr lang="ko-KR" altLang="en-US" b="1" dirty="0">
                <a:latin typeface="Noto Sans KR"/>
              </a:rPr>
              <a:t>각 문장에 대해 벡터 반환</a:t>
            </a:r>
            <a:endParaRPr lang="ko-KR" altLang="en-US" dirty="0"/>
          </a:p>
        </p:txBody>
      </p:sp>
      <p:pic>
        <p:nvPicPr>
          <p:cNvPr id="3" name="그림 2">
            <a:extLst>
              <a:ext uri="{FF2B5EF4-FFF2-40B4-BE49-F238E27FC236}">
                <a16:creationId xmlns:a16="http://schemas.microsoft.com/office/drawing/2014/main" id="{56981F0E-E502-4E7A-BD46-169882CD369C}"/>
              </a:ext>
            </a:extLst>
          </p:cNvPr>
          <p:cNvPicPr>
            <a:picLocks noChangeAspect="1"/>
          </p:cNvPicPr>
          <p:nvPr/>
        </p:nvPicPr>
        <p:blipFill>
          <a:blip r:embed="rId6"/>
          <a:stretch>
            <a:fillRect/>
          </a:stretch>
        </p:blipFill>
        <p:spPr>
          <a:xfrm>
            <a:off x="7196286" y="1472199"/>
            <a:ext cx="4524375" cy="4729173"/>
          </a:xfrm>
          <a:prstGeom prst="rect">
            <a:avLst/>
          </a:prstGeom>
        </p:spPr>
      </p:pic>
      <p:sp>
        <p:nvSpPr>
          <p:cNvPr id="12" name="TextBox 11">
            <a:extLst>
              <a:ext uri="{FF2B5EF4-FFF2-40B4-BE49-F238E27FC236}">
                <a16:creationId xmlns:a16="http://schemas.microsoft.com/office/drawing/2014/main" id="{2DA929EC-468B-44D6-8C18-C1383AF3402E}"/>
              </a:ext>
            </a:extLst>
          </p:cNvPr>
          <p:cNvSpPr txBox="1"/>
          <p:nvPr/>
        </p:nvSpPr>
        <p:spPr>
          <a:xfrm>
            <a:off x="7881455" y="6287234"/>
            <a:ext cx="3705658" cy="369332"/>
          </a:xfrm>
          <a:prstGeom prst="rect">
            <a:avLst/>
          </a:prstGeom>
          <a:noFill/>
        </p:spPr>
        <p:txBody>
          <a:bodyPr wrap="square" rtlCol="0">
            <a:spAutoFit/>
          </a:bodyPr>
          <a:lstStyle/>
          <a:p>
            <a:pPr algn="ctr"/>
            <a:r>
              <a:rPr lang="en-US" altLang="ko-KR" b="1" dirty="0">
                <a:latin typeface="Noto Sans KR"/>
              </a:rPr>
              <a:t>&lt;</a:t>
            </a:r>
            <a:r>
              <a:rPr lang="ko-KR" altLang="en-US" b="1" dirty="0">
                <a:latin typeface="Noto Sans KR"/>
              </a:rPr>
              <a:t>벡터 반환 결과</a:t>
            </a:r>
            <a:r>
              <a:rPr lang="en-US" altLang="ko-KR" b="1" dirty="0">
                <a:latin typeface="Noto Sans KR"/>
              </a:rPr>
              <a:t>&gt;</a:t>
            </a:r>
            <a:endParaRPr lang="ko-KR" altLang="en-US" dirty="0"/>
          </a:p>
        </p:txBody>
      </p:sp>
    </p:spTree>
    <p:extLst>
      <p:ext uri="{BB962C8B-B14F-4D97-AF65-F5344CB8AC3E}">
        <p14:creationId xmlns:p14="http://schemas.microsoft.com/office/powerpoint/2010/main" val="1861742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7827370"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02. </a:t>
            </a:r>
            <a:r>
              <a:rPr lang="en-US" altLang="ko-KR" sz="3600" b="1" dirty="0" err="1">
                <a:solidFill>
                  <a:srgbClr val="2B4139"/>
                </a:solidFill>
                <a:latin typeface="NanumGothic ExtraBold"/>
                <a:ea typeface="NanumGothic ExtraBold"/>
                <a:cs typeface="NanumGothic ExtraBold"/>
                <a:sym typeface="NanumGothic ExtraBold"/>
              </a:rPr>
              <a:t>TextRank</a:t>
            </a:r>
            <a:r>
              <a:rPr lang="ko-KR" altLang="en-US" sz="3600" b="1" dirty="0">
                <a:solidFill>
                  <a:srgbClr val="2B4139"/>
                </a:solidFill>
                <a:latin typeface="NanumGothic ExtraBold"/>
                <a:ea typeface="NanumGothic ExtraBold"/>
                <a:cs typeface="NanumGothic ExtraBold"/>
                <a:sym typeface="NanumGothic ExtraBold"/>
              </a:rPr>
              <a:t>를 이용한 텍스트 요약</a:t>
            </a:r>
            <a:endParaRPr sz="1400" dirty="0">
              <a:solidFill>
                <a:srgbClr val="000000"/>
              </a:solidFill>
              <a:latin typeface="Arial"/>
              <a:ea typeface="Arial"/>
              <a:cs typeface="Arial"/>
              <a:sym typeface="Arial"/>
            </a:endParaRPr>
          </a:p>
        </p:txBody>
      </p:sp>
      <p:sp>
        <p:nvSpPr>
          <p:cNvPr id="15" name="TextBox 14">
            <a:extLst>
              <a:ext uri="{FF2B5EF4-FFF2-40B4-BE49-F238E27FC236}">
                <a16:creationId xmlns:a16="http://schemas.microsoft.com/office/drawing/2014/main" id="{068FE554-DD17-4F92-BBBD-25A39F0891B2}"/>
              </a:ext>
            </a:extLst>
          </p:cNvPr>
          <p:cNvSpPr txBox="1"/>
          <p:nvPr/>
        </p:nvSpPr>
        <p:spPr>
          <a:xfrm>
            <a:off x="225318" y="1287533"/>
            <a:ext cx="5958665" cy="369332"/>
          </a:xfrm>
          <a:prstGeom prst="rect">
            <a:avLst/>
          </a:prstGeom>
          <a:noFill/>
        </p:spPr>
        <p:txBody>
          <a:bodyPr wrap="square" rtlCol="0">
            <a:spAutoFit/>
          </a:bodyPr>
          <a:lstStyle/>
          <a:p>
            <a:r>
              <a:rPr lang="en-US" altLang="ko-KR" b="1" dirty="0">
                <a:latin typeface="Noto Sans KR"/>
              </a:rPr>
              <a:t>4</a:t>
            </a:r>
            <a:r>
              <a:rPr lang="en-US" altLang="ko-KR" b="1" i="0" dirty="0">
                <a:effectLst/>
                <a:latin typeface="Noto Sans KR"/>
              </a:rPr>
              <a:t>. </a:t>
            </a:r>
            <a:r>
              <a:rPr lang="ko-KR" altLang="en-US" b="1" i="0" dirty="0">
                <a:effectLst/>
                <a:latin typeface="Noto Sans KR"/>
              </a:rPr>
              <a:t>벡터들 간의 코사인 유사도를 구하는 유사도 행렬</a:t>
            </a:r>
            <a:endParaRPr lang="ko-KR" altLang="en-US" dirty="0"/>
          </a:p>
        </p:txBody>
      </p:sp>
      <p:sp>
        <p:nvSpPr>
          <p:cNvPr id="16" name="TextBox 15">
            <a:extLst>
              <a:ext uri="{FF2B5EF4-FFF2-40B4-BE49-F238E27FC236}">
                <a16:creationId xmlns:a16="http://schemas.microsoft.com/office/drawing/2014/main" id="{186AF444-96B3-464D-A344-778173AEA6B4}"/>
              </a:ext>
            </a:extLst>
          </p:cNvPr>
          <p:cNvSpPr txBox="1"/>
          <p:nvPr/>
        </p:nvSpPr>
        <p:spPr>
          <a:xfrm>
            <a:off x="225318" y="3495090"/>
            <a:ext cx="5261082" cy="369332"/>
          </a:xfrm>
          <a:prstGeom prst="rect">
            <a:avLst/>
          </a:prstGeom>
          <a:noFill/>
        </p:spPr>
        <p:txBody>
          <a:bodyPr wrap="square" rtlCol="0">
            <a:spAutoFit/>
          </a:bodyPr>
          <a:lstStyle/>
          <a:p>
            <a:r>
              <a:rPr lang="en-US" altLang="ko-KR" b="1" dirty="0">
                <a:latin typeface="Noto Sans KR"/>
              </a:rPr>
              <a:t>5</a:t>
            </a:r>
            <a:r>
              <a:rPr lang="en-US" altLang="ko-KR" b="1" i="0" dirty="0">
                <a:effectLst/>
                <a:latin typeface="Noto Sans KR"/>
              </a:rPr>
              <a:t>. </a:t>
            </a:r>
            <a:r>
              <a:rPr lang="ko-KR" altLang="en-US" b="1" i="0" dirty="0">
                <a:effectLst/>
                <a:latin typeface="Noto Sans KR"/>
              </a:rPr>
              <a:t>유사도 행렬을 이용하여 각 단어의 점수 계산</a:t>
            </a:r>
            <a:endParaRPr lang="ko-KR" altLang="en-US" dirty="0"/>
          </a:p>
        </p:txBody>
      </p:sp>
      <p:sp>
        <p:nvSpPr>
          <p:cNvPr id="19" name="TextBox 18">
            <a:extLst>
              <a:ext uri="{FF2B5EF4-FFF2-40B4-BE49-F238E27FC236}">
                <a16:creationId xmlns:a16="http://schemas.microsoft.com/office/drawing/2014/main" id="{84AABCC6-49E1-4123-896D-41F698A78DC8}"/>
              </a:ext>
            </a:extLst>
          </p:cNvPr>
          <p:cNvSpPr txBox="1"/>
          <p:nvPr/>
        </p:nvSpPr>
        <p:spPr>
          <a:xfrm>
            <a:off x="308078" y="4921597"/>
            <a:ext cx="3705658" cy="369332"/>
          </a:xfrm>
          <a:prstGeom prst="rect">
            <a:avLst/>
          </a:prstGeom>
          <a:noFill/>
        </p:spPr>
        <p:txBody>
          <a:bodyPr wrap="square" rtlCol="0">
            <a:spAutoFit/>
          </a:bodyPr>
          <a:lstStyle/>
          <a:p>
            <a:r>
              <a:rPr lang="en-US" altLang="ko-KR" b="1" i="0" dirty="0">
                <a:effectLst/>
                <a:latin typeface="Noto Sans KR"/>
              </a:rPr>
              <a:t>6. </a:t>
            </a:r>
            <a:r>
              <a:rPr lang="ko-KR" altLang="en-US" b="1" dirty="0">
                <a:latin typeface="Noto Sans KR"/>
              </a:rPr>
              <a:t>점수가 높은 단어 상위 </a:t>
            </a:r>
            <a:r>
              <a:rPr lang="en-US" altLang="ko-KR" b="1" dirty="0">
                <a:latin typeface="Noto Sans KR"/>
              </a:rPr>
              <a:t>3</a:t>
            </a:r>
            <a:r>
              <a:rPr lang="ko-KR" altLang="en-US" b="1" dirty="0">
                <a:latin typeface="Noto Sans KR"/>
              </a:rPr>
              <a:t>개 선택</a:t>
            </a:r>
            <a:endParaRPr lang="ko-KR" altLang="en-US" dirty="0"/>
          </a:p>
        </p:txBody>
      </p:sp>
      <p:pic>
        <p:nvPicPr>
          <p:cNvPr id="18" name="그림 17">
            <a:extLst>
              <a:ext uri="{FF2B5EF4-FFF2-40B4-BE49-F238E27FC236}">
                <a16:creationId xmlns:a16="http://schemas.microsoft.com/office/drawing/2014/main" id="{3D57BD07-911A-4E3C-918A-1B0A4F38E6EC}"/>
              </a:ext>
            </a:extLst>
          </p:cNvPr>
          <p:cNvPicPr>
            <a:picLocks noChangeAspect="1"/>
          </p:cNvPicPr>
          <p:nvPr/>
        </p:nvPicPr>
        <p:blipFill>
          <a:blip r:embed="rId3"/>
          <a:stretch>
            <a:fillRect/>
          </a:stretch>
        </p:blipFill>
        <p:spPr>
          <a:xfrm>
            <a:off x="308078" y="1742540"/>
            <a:ext cx="6884574" cy="1666875"/>
          </a:xfrm>
          <a:prstGeom prst="rect">
            <a:avLst/>
          </a:prstGeom>
        </p:spPr>
      </p:pic>
      <p:pic>
        <p:nvPicPr>
          <p:cNvPr id="21" name="그림 20">
            <a:extLst>
              <a:ext uri="{FF2B5EF4-FFF2-40B4-BE49-F238E27FC236}">
                <a16:creationId xmlns:a16="http://schemas.microsoft.com/office/drawing/2014/main" id="{74D698F1-F78E-4E2A-9E49-3516CB4E7ED2}"/>
              </a:ext>
            </a:extLst>
          </p:cNvPr>
          <p:cNvPicPr>
            <a:picLocks noChangeAspect="1"/>
          </p:cNvPicPr>
          <p:nvPr/>
        </p:nvPicPr>
        <p:blipFill>
          <a:blip r:embed="rId4"/>
          <a:stretch>
            <a:fillRect/>
          </a:stretch>
        </p:blipFill>
        <p:spPr>
          <a:xfrm>
            <a:off x="7956224" y="1287533"/>
            <a:ext cx="3412503" cy="1335179"/>
          </a:xfrm>
          <a:prstGeom prst="rect">
            <a:avLst/>
          </a:prstGeom>
        </p:spPr>
      </p:pic>
      <p:pic>
        <p:nvPicPr>
          <p:cNvPr id="23" name="그림 22">
            <a:extLst>
              <a:ext uri="{FF2B5EF4-FFF2-40B4-BE49-F238E27FC236}">
                <a16:creationId xmlns:a16="http://schemas.microsoft.com/office/drawing/2014/main" id="{EF6688E0-B0C8-4BEF-8550-CFDFF1C03B50}"/>
              </a:ext>
            </a:extLst>
          </p:cNvPr>
          <p:cNvPicPr>
            <a:picLocks noChangeAspect="1"/>
          </p:cNvPicPr>
          <p:nvPr/>
        </p:nvPicPr>
        <p:blipFill>
          <a:blip r:embed="rId5"/>
          <a:stretch>
            <a:fillRect/>
          </a:stretch>
        </p:blipFill>
        <p:spPr>
          <a:xfrm>
            <a:off x="7956224" y="2924709"/>
            <a:ext cx="3927698" cy="3492638"/>
          </a:xfrm>
          <a:prstGeom prst="rect">
            <a:avLst/>
          </a:prstGeom>
        </p:spPr>
      </p:pic>
      <p:sp>
        <p:nvSpPr>
          <p:cNvPr id="26" name="TextBox 25">
            <a:extLst>
              <a:ext uri="{FF2B5EF4-FFF2-40B4-BE49-F238E27FC236}">
                <a16:creationId xmlns:a16="http://schemas.microsoft.com/office/drawing/2014/main" id="{E3B36B9B-DCB3-4D69-B52A-5A1CDF43852D}"/>
              </a:ext>
            </a:extLst>
          </p:cNvPr>
          <p:cNvSpPr txBox="1"/>
          <p:nvPr/>
        </p:nvSpPr>
        <p:spPr>
          <a:xfrm>
            <a:off x="9150884" y="2541920"/>
            <a:ext cx="1803062" cy="369332"/>
          </a:xfrm>
          <a:prstGeom prst="rect">
            <a:avLst/>
          </a:prstGeom>
          <a:noFill/>
        </p:spPr>
        <p:txBody>
          <a:bodyPr wrap="square" rtlCol="0">
            <a:spAutoFit/>
          </a:bodyPr>
          <a:lstStyle/>
          <a:p>
            <a:r>
              <a:rPr lang="en-US" altLang="ko-KR" b="1" i="0" dirty="0">
                <a:effectLst/>
                <a:latin typeface="Noto Sans KR"/>
              </a:rPr>
              <a:t>&lt;</a:t>
            </a:r>
            <a:r>
              <a:rPr lang="ko-KR" altLang="en-US" b="1" i="0" dirty="0">
                <a:effectLst/>
                <a:latin typeface="Noto Sans KR"/>
              </a:rPr>
              <a:t>유사도 행렬</a:t>
            </a:r>
            <a:r>
              <a:rPr lang="en-US" altLang="ko-KR" b="1" i="0" dirty="0">
                <a:effectLst/>
                <a:latin typeface="Noto Sans KR"/>
              </a:rPr>
              <a:t>&gt;</a:t>
            </a:r>
            <a:endParaRPr lang="ko-KR" altLang="en-US" dirty="0"/>
          </a:p>
        </p:txBody>
      </p:sp>
      <p:sp>
        <p:nvSpPr>
          <p:cNvPr id="27" name="TextBox 26">
            <a:extLst>
              <a:ext uri="{FF2B5EF4-FFF2-40B4-BE49-F238E27FC236}">
                <a16:creationId xmlns:a16="http://schemas.microsoft.com/office/drawing/2014/main" id="{05776CDB-1CC8-425B-BEA2-776EBD44ED3D}"/>
              </a:ext>
            </a:extLst>
          </p:cNvPr>
          <p:cNvSpPr txBox="1"/>
          <p:nvPr/>
        </p:nvSpPr>
        <p:spPr>
          <a:xfrm>
            <a:off x="8737945" y="6416488"/>
            <a:ext cx="2364255" cy="369332"/>
          </a:xfrm>
          <a:prstGeom prst="rect">
            <a:avLst/>
          </a:prstGeom>
          <a:noFill/>
        </p:spPr>
        <p:txBody>
          <a:bodyPr wrap="square" rtlCol="0">
            <a:spAutoFit/>
          </a:bodyPr>
          <a:lstStyle/>
          <a:p>
            <a:r>
              <a:rPr lang="en-US" altLang="ko-KR" b="1" i="0" dirty="0">
                <a:effectLst/>
                <a:latin typeface="Noto Sans KR"/>
              </a:rPr>
              <a:t>&lt;</a:t>
            </a:r>
            <a:r>
              <a:rPr lang="ko-KR" altLang="en-US" b="1" i="0" dirty="0">
                <a:effectLst/>
                <a:latin typeface="Noto Sans KR"/>
              </a:rPr>
              <a:t>유사도 행렬 그래프</a:t>
            </a:r>
            <a:r>
              <a:rPr lang="en-US" altLang="ko-KR" b="1" i="0" dirty="0">
                <a:effectLst/>
                <a:latin typeface="Noto Sans KR"/>
              </a:rPr>
              <a:t>&gt;</a:t>
            </a:r>
            <a:endParaRPr lang="ko-KR" altLang="en-US" dirty="0"/>
          </a:p>
        </p:txBody>
      </p:sp>
      <p:pic>
        <p:nvPicPr>
          <p:cNvPr id="25" name="그림 24">
            <a:extLst>
              <a:ext uri="{FF2B5EF4-FFF2-40B4-BE49-F238E27FC236}">
                <a16:creationId xmlns:a16="http://schemas.microsoft.com/office/drawing/2014/main" id="{DD569108-3849-4E4F-9996-1515B3041B15}"/>
              </a:ext>
            </a:extLst>
          </p:cNvPr>
          <p:cNvPicPr>
            <a:picLocks noChangeAspect="1"/>
          </p:cNvPicPr>
          <p:nvPr/>
        </p:nvPicPr>
        <p:blipFill>
          <a:blip r:embed="rId6"/>
          <a:stretch>
            <a:fillRect/>
          </a:stretch>
        </p:blipFill>
        <p:spPr>
          <a:xfrm>
            <a:off x="308078" y="3950097"/>
            <a:ext cx="3333750" cy="885825"/>
          </a:xfrm>
          <a:prstGeom prst="rect">
            <a:avLst/>
          </a:prstGeom>
        </p:spPr>
      </p:pic>
      <p:pic>
        <p:nvPicPr>
          <p:cNvPr id="29" name="그림 28">
            <a:extLst>
              <a:ext uri="{FF2B5EF4-FFF2-40B4-BE49-F238E27FC236}">
                <a16:creationId xmlns:a16="http://schemas.microsoft.com/office/drawing/2014/main" id="{1318885F-6B59-4BB9-871B-6EEF7D483ABE}"/>
              </a:ext>
            </a:extLst>
          </p:cNvPr>
          <p:cNvPicPr>
            <a:picLocks noChangeAspect="1"/>
          </p:cNvPicPr>
          <p:nvPr/>
        </p:nvPicPr>
        <p:blipFill>
          <a:blip r:embed="rId7"/>
          <a:stretch>
            <a:fillRect/>
          </a:stretch>
        </p:blipFill>
        <p:spPr>
          <a:xfrm>
            <a:off x="308078" y="5439426"/>
            <a:ext cx="6543675" cy="876300"/>
          </a:xfrm>
          <a:prstGeom prst="rect">
            <a:avLst/>
          </a:prstGeom>
        </p:spPr>
      </p:pic>
    </p:spTree>
    <p:extLst>
      <p:ext uri="{BB962C8B-B14F-4D97-AF65-F5344CB8AC3E}">
        <p14:creationId xmlns:p14="http://schemas.microsoft.com/office/powerpoint/2010/main" val="13228182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8204326"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03. </a:t>
            </a:r>
            <a:r>
              <a:rPr lang="en-US" altLang="ko-KR" sz="3600" b="1" dirty="0" err="1">
                <a:solidFill>
                  <a:srgbClr val="2B4139"/>
                </a:solidFill>
                <a:latin typeface="NanumGothic ExtraBold"/>
                <a:ea typeface="NanumGothic ExtraBold"/>
                <a:cs typeface="NanumGothic ExtraBold"/>
                <a:sym typeface="NanumGothic ExtraBold"/>
              </a:rPr>
              <a:t>TextRank</a:t>
            </a:r>
            <a:r>
              <a:rPr lang="ko-KR" altLang="en-US" sz="3600" b="1" dirty="0">
                <a:solidFill>
                  <a:srgbClr val="2B4139"/>
                </a:solidFill>
                <a:latin typeface="NanumGothic ExtraBold"/>
                <a:ea typeface="NanumGothic ExtraBold"/>
                <a:cs typeface="NanumGothic ExtraBold"/>
                <a:sym typeface="NanumGothic ExtraBold"/>
              </a:rPr>
              <a:t>를 이용한 텍스트 요약 결과</a:t>
            </a:r>
            <a:endParaRPr sz="1400" dirty="0">
              <a:solidFill>
                <a:srgbClr val="000000"/>
              </a:solidFill>
              <a:latin typeface="Arial"/>
              <a:ea typeface="Arial"/>
              <a:cs typeface="Arial"/>
              <a:sym typeface="Arial"/>
            </a:endParaRPr>
          </a:p>
        </p:txBody>
      </p:sp>
      <p:graphicFrame>
        <p:nvGraphicFramePr>
          <p:cNvPr id="3" name="표 3">
            <a:extLst>
              <a:ext uri="{FF2B5EF4-FFF2-40B4-BE49-F238E27FC236}">
                <a16:creationId xmlns:a16="http://schemas.microsoft.com/office/drawing/2014/main" id="{9E6894F0-21CA-4FD1-8FBC-AEABBE16F2B3}"/>
              </a:ext>
            </a:extLst>
          </p:cNvPr>
          <p:cNvGraphicFramePr>
            <a:graphicFrameLocks noGrp="1"/>
          </p:cNvGraphicFramePr>
          <p:nvPr>
            <p:extLst>
              <p:ext uri="{D42A27DB-BD31-4B8C-83A1-F6EECF244321}">
                <p14:modId xmlns:p14="http://schemas.microsoft.com/office/powerpoint/2010/main" val="2431942524"/>
              </p:ext>
            </p:extLst>
          </p:nvPr>
        </p:nvGraphicFramePr>
        <p:xfrm>
          <a:off x="330462" y="1312135"/>
          <a:ext cx="11531076" cy="5256128"/>
        </p:xfrm>
        <a:graphic>
          <a:graphicData uri="http://schemas.openxmlformats.org/drawingml/2006/table">
            <a:tbl>
              <a:tblPr firstRow="1" bandRow="1">
                <a:tableStyleId>{0203C702-F28A-434C-A99C-EACCF3BE1B48}</a:tableStyleId>
              </a:tblPr>
              <a:tblGrid>
                <a:gridCol w="6214359">
                  <a:extLst>
                    <a:ext uri="{9D8B030D-6E8A-4147-A177-3AD203B41FA5}">
                      <a16:colId xmlns:a16="http://schemas.microsoft.com/office/drawing/2014/main" val="832443568"/>
                    </a:ext>
                  </a:extLst>
                </a:gridCol>
                <a:gridCol w="1960775">
                  <a:extLst>
                    <a:ext uri="{9D8B030D-6E8A-4147-A177-3AD203B41FA5}">
                      <a16:colId xmlns:a16="http://schemas.microsoft.com/office/drawing/2014/main" val="265035469"/>
                    </a:ext>
                  </a:extLst>
                </a:gridCol>
                <a:gridCol w="1659118">
                  <a:extLst>
                    <a:ext uri="{9D8B030D-6E8A-4147-A177-3AD203B41FA5}">
                      <a16:colId xmlns:a16="http://schemas.microsoft.com/office/drawing/2014/main" val="2160699443"/>
                    </a:ext>
                  </a:extLst>
                </a:gridCol>
                <a:gridCol w="1696824">
                  <a:extLst>
                    <a:ext uri="{9D8B030D-6E8A-4147-A177-3AD203B41FA5}">
                      <a16:colId xmlns:a16="http://schemas.microsoft.com/office/drawing/2014/main" val="2592167662"/>
                    </a:ext>
                  </a:extLst>
                </a:gridCol>
              </a:tblGrid>
              <a:tr h="337959">
                <a:tc>
                  <a:txBody>
                    <a:bodyPr/>
                    <a:lstStyle/>
                    <a:p>
                      <a:pPr algn="ctr" latinLnBrk="1"/>
                      <a:r>
                        <a:rPr lang="ko-KR" altLang="en-US" dirty="0">
                          <a:solidFill>
                            <a:schemeClr val="bg1"/>
                          </a:solidFill>
                        </a:rPr>
                        <a:t>원문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latinLnBrk="1"/>
                      <a:r>
                        <a:rPr lang="ko-KR" altLang="en-US" dirty="0">
                          <a:solidFill>
                            <a:schemeClr val="bg1"/>
                          </a:solidFill>
                        </a:rPr>
                        <a:t>사람 요약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latinLnBrk="1"/>
                      <a:r>
                        <a:rPr lang="en-US" altLang="ko-KR" dirty="0" err="1">
                          <a:solidFill>
                            <a:schemeClr val="bg1"/>
                          </a:solidFill>
                        </a:rPr>
                        <a:t>TextRank</a:t>
                      </a:r>
                      <a:r>
                        <a:rPr lang="en-US" altLang="ko-KR" dirty="0">
                          <a:solidFill>
                            <a:schemeClr val="bg1"/>
                          </a:solidFill>
                        </a:rPr>
                        <a:t> </a:t>
                      </a:r>
                      <a:r>
                        <a:rPr lang="ko-KR" altLang="en-US" dirty="0">
                          <a:solidFill>
                            <a:schemeClr val="bg1"/>
                          </a:solidFill>
                        </a:rPr>
                        <a:t>요약</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tc>
                  <a:txBody>
                    <a:bodyPr/>
                    <a:lstStyle/>
                    <a:p>
                      <a:pPr algn="ctr" latinLnBrk="1"/>
                      <a:r>
                        <a:rPr lang="ko-KR" altLang="en-US" dirty="0">
                          <a:solidFill>
                            <a:schemeClr val="bg1"/>
                          </a:solidFill>
                        </a:rPr>
                        <a:t>비교</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6">
                        <a:lumMod val="75000"/>
                      </a:schemeClr>
                    </a:solidFill>
                  </a:tcPr>
                </a:tc>
                <a:extLst>
                  <a:ext uri="{0D108BD9-81ED-4DB2-BD59-A6C34878D82A}">
                    <a16:rowId xmlns:a16="http://schemas.microsoft.com/office/drawing/2014/main" val="667466482"/>
                  </a:ext>
                </a:extLst>
              </a:tr>
              <a:tr h="1098367">
                <a:tc>
                  <a:txBody>
                    <a:bodyPr/>
                    <a:lstStyle/>
                    <a:p>
                      <a:pPr latinLnBrk="1"/>
                      <a:r>
                        <a:rPr lang="en-US" altLang="ko-KR" sz="1800" b="0" i="0" kern="1200" dirty="0">
                          <a:solidFill>
                            <a:schemeClr val="dk1"/>
                          </a:solidFill>
                          <a:effectLst/>
                          <a:latin typeface="맑은 고딕"/>
                          <a:ea typeface="맑은 고딕"/>
                          <a:cs typeface="맑은 고딕"/>
                        </a:rPr>
                        <a:t>I fed this to my Golden Retriever and he hated it. He wouldn't eat it, and when he did, it gave him terrible diarrhea. We will not be buying this again. It's also super expensive.</a:t>
                      </a:r>
                      <a:endParaRPr lang="ko-KR" altLang="en-US" dirty="0"/>
                    </a:p>
                  </a:txBody>
                  <a:tcPr>
                    <a:lnT w="12700" cap="flat" cmpd="sng" algn="ctr">
                      <a:solidFill>
                        <a:schemeClr val="tx1"/>
                      </a:solidFill>
                      <a:prstDash val="solid"/>
                      <a:round/>
                      <a:headEnd type="none" w="med" len="med"/>
                      <a:tailEnd type="none" w="med" len="med"/>
                    </a:lnT>
                  </a:tcPr>
                </a:tc>
                <a:tc>
                  <a:txBody>
                    <a:bodyPr/>
                    <a:lstStyle/>
                    <a:p>
                      <a:pPr latinLnBrk="1"/>
                      <a:r>
                        <a:rPr lang="en-US" altLang="ko-KR" sz="1800" b="0" i="0" kern="1200" dirty="0">
                          <a:solidFill>
                            <a:schemeClr val="dk1"/>
                          </a:solidFill>
                          <a:effectLst/>
                          <a:latin typeface="맑은 고딕"/>
                          <a:ea typeface="맑은 고딕"/>
                          <a:cs typeface="맑은 고딕"/>
                        </a:rPr>
                        <a:t>Bad</a:t>
                      </a:r>
                      <a:endParaRPr lang="ko-KR" altLang="en-US" dirty="0"/>
                    </a:p>
                  </a:txBody>
                  <a:tcPr>
                    <a:lnT w="12700" cap="flat" cmpd="sng" algn="ctr">
                      <a:solidFill>
                        <a:schemeClr val="tx1"/>
                      </a:solidFill>
                      <a:prstDash val="solid"/>
                      <a:round/>
                      <a:headEnd type="none" w="med" len="med"/>
                      <a:tailEnd type="none" w="med" len="med"/>
                    </a:lnT>
                  </a:tcPr>
                </a:tc>
                <a:tc>
                  <a:txBody>
                    <a:bodyPr/>
                    <a:lstStyle/>
                    <a:p>
                      <a:pPr latinLnBrk="1"/>
                      <a:r>
                        <a:rPr lang="en-US" altLang="ko-KR" sz="1800" b="0" i="0" kern="1200" dirty="0">
                          <a:solidFill>
                            <a:schemeClr val="dk1"/>
                          </a:solidFill>
                          <a:effectLst/>
                          <a:latin typeface="맑은 고딕"/>
                          <a:ea typeface="맑은 고딕"/>
                          <a:cs typeface="맑은 고딕"/>
                        </a:rPr>
                        <a:t>hated terrible expensive</a:t>
                      </a:r>
                      <a:endParaRPr lang="ko-KR" altLang="en-US" dirty="0"/>
                    </a:p>
                  </a:txBody>
                  <a:tcPr>
                    <a:lnT w="12700" cap="flat" cmpd="sng" algn="ctr">
                      <a:solidFill>
                        <a:schemeClr val="tx1"/>
                      </a:solidFill>
                      <a:prstDash val="solid"/>
                      <a:round/>
                      <a:headEnd type="none" w="med" len="med"/>
                      <a:tailEnd type="none" w="med" len="med"/>
                    </a:lnT>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dirty="0"/>
                        <a:t>제대로 요약</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700851283"/>
                  </a:ext>
                </a:extLst>
              </a:tr>
              <a:tr h="1098367">
                <a:tc>
                  <a:txBody>
                    <a:bodyPr/>
                    <a:lstStyle/>
                    <a:p>
                      <a:pPr latinLnBrk="1"/>
                      <a:r>
                        <a:rPr lang="en-US" altLang="ko-KR" sz="1800" b="0" i="0" kern="1200" dirty="0">
                          <a:solidFill>
                            <a:schemeClr val="dk1"/>
                          </a:solidFill>
                          <a:effectLst/>
                          <a:latin typeface="맑은 고딕"/>
                          <a:ea typeface="맑은 고딕"/>
                          <a:cs typeface="맑은 고딕"/>
                        </a:rPr>
                        <a:t>This taffy is so good. It is very soft and chewy. The flavors are amazing. I would definitely recommend you buying it. Very satisfying!!</a:t>
                      </a:r>
                      <a:endParaRPr lang="ko-KR" altLang="en-US" dirty="0"/>
                    </a:p>
                  </a:txBody>
                  <a:tcPr/>
                </a:tc>
                <a:tc>
                  <a:txBody>
                    <a:bodyPr/>
                    <a:lstStyle/>
                    <a:p>
                      <a:pPr latinLnBrk="1"/>
                      <a:r>
                        <a:rPr lang="en-US" altLang="ko-KR" sz="1800" b="0" i="0" kern="1200" dirty="0">
                          <a:solidFill>
                            <a:schemeClr val="dk1"/>
                          </a:solidFill>
                          <a:effectLst/>
                          <a:latin typeface="맑은 고딕"/>
                          <a:ea typeface="맑은 고딕"/>
                          <a:cs typeface="맑은 고딕"/>
                        </a:rPr>
                        <a:t>Wonderful, tasty taffy </a:t>
                      </a:r>
                      <a:br>
                        <a:rPr lang="en-US" altLang="ko-KR" dirty="0"/>
                      </a:br>
                      <a:endParaRPr lang="ko-KR" altLang="en-US" dirty="0"/>
                    </a:p>
                  </a:txBody>
                  <a:tcPr/>
                </a:tc>
                <a:tc>
                  <a:txBody>
                    <a:bodyPr/>
                    <a:lstStyle/>
                    <a:p>
                      <a:pPr latinLnBrk="1"/>
                      <a:r>
                        <a:rPr lang="en-US" altLang="ko-KR" sz="1800" b="0" i="0" kern="1200" dirty="0">
                          <a:solidFill>
                            <a:schemeClr val="dk1"/>
                          </a:solidFill>
                          <a:effectLst/>
                          <a:latin typeface="맑은 고딕"/>
                          <a:ea typeface="맑은 고딕"/>
                          <a:cs typeface="맑은 고딕"/>
                        </a:rPr>
                        <a:t>definitely satisfying buying</a:t>
                      </a:r>
                      <a:endParaRPr lang="ko-KR" altLang="en-US" dirty="0"/>
                    </a:p>
                  </a:txBody>
                  <a:tcPr/>
                </a:tc>
                <a:tc>
                  <a:txBody>
                    <a:bodyPr/>
                    <a:lstStyle/>
                    <a:p>
                      <a:pPr latinLnBrk="1"/>
                      <a:r>
                        <a:rPr lang="ko-KR" altLang="en-US" dirty="0"/>
                        <a:t>맞지만 왜 만족하는지에 대해서는 요약 부족</a:t>
                      </a:r>
                    </a:p>
                  </a:txBody>
                  <a:tcPr/>
                </a:tc>
                <a:extLst>
                  <a:ext uri="{0D108BD9-81ED-4DB2-BD59-A6C34878D82A}">
                    <a16:rowId xmlns:a16="http://schemas.microsoft.com/office/drawing/2014/main" val="2002431898"/>
                  </a:ext>
                </a:extLst>
              </a:tr>
              <a:tr h="1351836">
                <a:tc>
                  <a:txBody>
                    <a:bodyPr/>
                    <a:lstStyle/>
                    <a:p>
                      <a:pPr latinLnBrk="1"/>
                      <a:r>
                        <a:rPr lang="en-US" altLang="ko-KR" sz="1800" b="0" i="0" kern="1200" dirty="0">
                          <a:solidFill>
                            <a:schemeClr val="dk1"/>
                          </a:solidFill>
                          <a:effectLst/>
                          <a:latin typeface="맑은 고딕"/>
                          <a:ea typeface="맑은 고딕"/>
                          <a:cs typeface="맑은 고딕"/>
                        </a:rPr>
                        <a:t>I really like the Maple and Brown Sugar flavor. The regular is fine with brown sugar added. The Apples and Cinnamon flavor is OK. This is a very quick, easy and satisfying breakfast and I'll order this brand again, but not the variety. I'll get all Maple and Brown Sugar.</a:t>
                      </a:r>
                      <a:endParaRPr lang="ko-KR" altLang="en-US" dirty="0"/>
                    </a:p>
                  </a:txBody>
                  <a:tcPr/>
                </a:tc>
                <a:tc>
                  <a:txBody>
                    <a:bodyPr/>
                    <a:lstStyle/>
                    <a:p>
                      <a:pPr latinLnBrk="1"/>
                      <a:r>
                        <a:rPr lang="en-US" altLang="ko-KR" sz="1800" b="0" i="0" kern="1200" dirty="0">
                          <a:solidFill>
                            <a:schemeClr val="dk1"/>
                          </a:solidFill>
                          <a:effectLst/>
                          <a:latin typeface="맑은 고딕"/>
                          <a:ea typeface="맑은 고딕"/>
                          <a:cs typeface="맑은 고딕"/>
                        </a:rPr>
                        <a:t>Very good but next time I won't order the Variety Pack</a:t>
                      </a:r>
                      <a:endParaRPr lang="ko-KR" altLang="en-US" dirty="0"/>
                    </a:p>
                  </a:txBody>
                  <a:tcPr/>
                </a:tc>
                <a:tc>
                  <a:txBody>
                    <a:bodyPr/>
                    <a:lstStyle/>
                    <a:p>
                      <a:pPr latinLnBrk="1"/>
                      <a:r>
                        <a:rPr lang="en-US" altLang="ko-KR" sz="1800" b="0" i="0" kern="1200" dirty="0">
                          <a:solidFill>
                            <a:schemeClr val="dk1"/>
                          </a:solidFill>
                          <a:effectLst/>
                          <a:latin typeface="맑은 고딕"/>
                          <a:ea typeface="맑은 고딕"/>
                          <a:cs typeface="맑은 고딕"/>
                        </a:rPr>
                        <a:t>breakfast satisfying variety</a:t>
                      </a:r>
                      <a:endParaRPr lang="ko-KR" altLang="en-US" dirty="0"/>
                    </a:p>
                  </a:txBody>
                  <a:tcPr/>
                </a:tc>
                <a:tc>
                  <a:txBody>
                    <a:bodyPr/>
                    <a:lstStyle/>
                    <a:p>
                      <a:pPr latinLnBrk="1"/>
                      <a:r>
                        <a:rPr lang="ko-KR" altLang="en-US" dirty="0"/>
                        <a:t>아예 틀린 내용</a:t>
                      </a:r>
                    </a:p>
                  </a:txBody>
                  <a:tcPr/>
                </a:tc>
                <a:extLst>
                  <a:ext uri="{0D108BD9-81ED-4DB2-BD59-A6C34878D82A}">
                    <a16:rowId xmlns:a16="http://schemas.microsoft.com/office/drawing/2014/main" val="956153259"/>
                  </a:ext>
                </a:extLst>
              </a:tr>
              <a:tr h="1049888">
                <a:tc>
                  <a:txBody>
                    <a:bodyPr/>
                    <a:lstStyle/>
                    <a:p>
                      <a:pPr latinLnBrk="1"/>
                      <a:r>
                        <a:rPr lang="en-US" altLang="ko-KR" sz="1800" b="0" i="0" kern="1200" dirty="0">
                          <a:solidFill>
                            <a:schemeClr val="dk1"/>
                          </a:solidFill>
                          <a:effectLst/>
                          <a:latin typeface="맑은 고딕"/>
                          <a:ea typeface="맑은 고딕"/>
                          <a:cs typeface="맑은 고딕"/>
                        </a:rPr>
                        <a:t>Arrived in 6 days and were so stale </a:t>
                      </a:r>
                      <a:r>
                        <a:rPr lang="en-US" altLang="ko-KR" sz="1800" b="0" i="0" kern="1200" dirty="0" err="1">
                          <a:solidFill>
                            <a:schemeClr val="dk1"/>
                          </a:solidFill>
                          <a:effectLst/>
                          <a:latin typeface="맑은 고딕"/>
                          <a:ea typeface="맑은 고딕"/>
                          <a:cs typeface="맑은 고딕"/>
                        </a:rPr>
                        <a:t>i</a:t>
                      </a:r>
                      <a:r>
                        <a:rPr lang="en-US" altLang="ko-KR" sz="1800" b="0" i="0" kern="1200" dirty="0">
                          <a:solidFill>
                            <a:schemeClr val="dk1"/>
                          </a:solidFill>
                          <a:effectLst/>
                          <a:latin typeface="맑은 고딕"/>
                          <a:ea typeface="맑은 고딕"/>
                          <a:cs typeface="맑은 고딕"/>
                        </a:rPr>
                        <a:t> could not eat any of the 6 bags!!</a:t>
                      </a:r>
                      <a:endParaRPr lang="ko-KR" altLang="en-US" dirty="0"/>
                    </a:p>
                  </a:txBody>
                  <a:tcPr/>
                </a:tc>
                <a:tc>
                  <a:txBody>
                    <a:bodyPr/>
                    <a:lstStyle/>
                    <a:p>
                      <a:pPr latinLnBrk="1"/>
                      <a:r>
                        <a:rPr lang="en-US" altLang="ko-KR" sz="1800" b="0" i="0" kern="1200" dirty="0">
                          <a:solidFill>
                            <a:schemeClr val="dk1"/>
                          </a:solidFill>
                          <a:effectLst/>
                          <a:latin typeface="맑은 고딕"/>
                          <a:ea typeface="맑은 고딕"/>
                          <a:cs typeface="맑은 고딕"/>
                        </a:rPr>
                        <a:t>stale product.</a:t>
                      </a:r>
                      <a:endParaRPr lang="ko-KR" altLang="en-US" dirty="0"/>
                    </a:p>
                  </a:txBody>
                  <a:tcPr/>
                </a:tc>
                <a:tc>
                  <a:txBody>
                    <a:bodyPr/>
                    <a:lstStyle/>
                    <a:p>
                      <a:pPr latinLnBrk="1"/>
                      <a:r>
                        <a:rPr lang="en-US" altLang="ko-KR" sz="1800" b="0" i="0" kern="1200" dirty="0">
                          <a:solidFill>
                            <a:schemeClr val="dk1"/>
                          </a:solidFill>
                          <a:effectLst/>
                          <a:latin typeface="맑은 고딕"/>
                          <a:ea typeface="맑은 고딕"/>
                          <a:cs typeface="맑은 고딕"/>
                        </a:rPr>
                        <a:t>stale days could</a:t>
                      </a:r>
                      <a:endParaRPr lang="ko-KR" altLang="en-US" dirty="0"/>
                    </a:p>
                  </a:txBody>
                  <a:tcPr/>
                </a:tc>
                <a:tc>
                  <a:txBody>
                    <a:bodyPr/>
                    <a:lstStyle/>
                    <a:p>
                      <a:pPr latinLnBrk="1"/>
                      <a:r>
                        <a:rPr lang="ko-KR" altLang="en-US" dirty="0"/>
                        <a:t>제일 중요한 단어를 </a:t>
                      </a:r>
                      <a:r>
                        <a:rPr lang="ko-KR" altLang="en-US" dirty="0" err="1"/>
                        <a:t>뽑아냄</a:t>
                      </a:r>
                      <a:r>
                        <a:rPr lang="en-US" altLang="ko-KR" dirty="0"/>
                        <a:t>.</a:t>
                      </a:r>
                      <a:endParaRPr lang="ko-KR" altLang="en-US" dirty="0"/>
                    </a:p>
                  </a:txBody>
                  <a:tcPr/>
                </a:tc>
                <a:extLst>
                  <a:ext uri="{0D108BD9-81ED-4DB2-BD59-A6C34878D82A}">
                    <a16:rowId xmlns:a16="http://schemas.microsoft.com/office/drawing/2014/main" val="2103044272"/>
                  </a:ext>
                </a:extLst>
              </a:tr>
            </a:tbl>
          </a:graphicData>
        </a:graphic>
      </p:graphicFrame>
    </p:spTree>
    <p:extLst>
      <p:ext uri="{BB962C8B-B14F-4D97-AF65-F5344CB8AC3E}">
        <p14:creationId xmlns:p14="http://schemas.microsoft.com/office/powerpoint/2010/main" val="2587316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6"/>
          <p:cNvSpPr/>
          <p:nvPr/>
        </p:nvSpPr>
        <p:spPr>
          <a:xfrm>
            <a:off x="3143672" y="1796820"/>
            <a:ext cx="2664296" cy="2928325"/>
          </a:xfrm>
          <a:prstGeom prst="rect">
            <a:avLst/>
          </a:prstGeom>
          <a:noFill/>
          <a:ln w="15875" cap="flat" cmpd="sng">
            <a:solidFill>
              <a:srgbClr val="2B4139"/>
            </a:solidFill>
            <a:prstDash val="solid"/>
            <a:round/>
            <a:headEnd type="none" w="sm" len="sm"/>
            <a:tailEnd type="none" w="sm" len="sm"/>
          </a:ln>
        </p:spPr>
        <p:txBody>
          <a:bodyPr spcFirstLastPara="1" wrap="square" lIns="91425" tIns="45700" rIns="91425" bIns="45700" anchor="ctr" anchorCtr="0">
            <a:noAutofit/>
          </a:bodyPr>
          <a:lstStyle/>
          <a:p>
            <a:pPr algn="ctr">
              <a:buClr>
                <a:srgbClr val="000000"/>
              </a:buClr>
              <a:buSzPts val="1800"/>
            </a:pPr>
            <a:endParaRPr>
              <a:solidFill>
                <a:schemeClr val="lt1"/>
              </a:solidFill>
              <a:latin typeface="Malgun Gothic"/>
              <a:ea typeface="Malgun Gothic"/>
              <a:cs typeface="Malgun Gothic"/>
              <a:sym typeface="Malgun Gothic"/>
            </a:endParaRPr>
          </a:p>
        </p:txBody>
      </p:sp>
      <p:sp>
        <p:nvSpPr>
          <p:cNvPr id="291" name="Google Shape;291;p46"/>
          <p:cNvSpPr txBox="1"/>
          <p:nvPr/>
        </p:nvSpPr>
        <p:spPr>
          <a:xfrm>
            <a:off x="3233414" y="1868826"/>
            <a:ext cx="2574554" cy="954067"/>
          </a:xfrm>
          <a:prstGeom prst="rect">
            <a:avLst/>
          </a:prstGeom>
          <a:noFill/>
          <a:ln>
            <a:noFill/>
          </a:ln>
        </p:spPr>
        <p:txBody>
          <a:bodyPr spcFirstLastPara="1" wrap="square" lIns="91425" tIns="45700" rIns="91425" bIns="45700" anchor="t" anchorCtr="0">
            <a:spAutoFit/>
          </a:bodyPr>
          <a:lstStyle/>
          <a:p>
            <a:pPr>
              <a:buClr>
                <a:srgbClr val="000000"/>
              </a:buClr>
              <a:buSzPts val="5400"/>
            </a:pPr>
            <a:r>
              <a:rPr lang="en-US" altLang="ko-KR" sz="2800" b="1" dirty="0">
                <a:solidFill>
                  <a:srgbClr val="2B4139"/>
                </a:solidFill>
                <a:latin typeface="NanumGothic ExtraBold"/>
                <a:ea typeface="NanumGothic ExtraBold"/>
                <a:cs typeface="NanumGothic ExtraBold"/>
                <a:sym typeface="NanumGothic ExtraBold"/>
              </a:rPr>
              <a:t>Seq2Seq with Attention</a:t>
            </a:r>
            <a:endParaRPr sz="2800" b="1" dirty="0">
              <a:solidFill>
                <a:srgbClr val="2B4139"/>
              </a:solidFill>
              <a:latin typeface="NanumGothic ExtraBold"/>
              <a:ea typeface="NanumGothic ExtraBold"/>
              <a:cs typeface="NanumGothic ExtraBold"/>
              <a:sym typeface="NanumGothic ExtraBold"/>
            </a:endParaRPr>
          </a:p>
        </p:txBody>
      </p:sp>
      <p:sp>
        <p:nvSpPr>
          <p:cNvPr id="292" name="Google Shape;292;p46"/>
          <p:cNvSpPr txBox="1"/>
          <p:nvPr/>
        </p:nvSpPr>
        <p:spPr>
          <a:xfrm>
            <a:off x="3233414" y="3290520"/>
            <a:ext cx="2010026" cy="830956"/>
          </a:xfrm>
          <a:prstGeom prst="rect">
            <a:avLst/>
          </a:prstGeom>
          <a:noFill/>
          <a:ln>
            <a:noFill/>
          </a:ln>
        </p:spPr>
        <p:txBody>
          <a:bodyPr spcFirstLastPara="1" wrap="square" lIns="91425" tIns="45700" rIns="91425" bIns="45700" anchor="t" anchorCtr="0">
            <a:spAutoFit/>
          </a:bodyPr>
          <a:lstStyle/>
          <a:p>
            <a:pPr>
              <a:buClr>
                <a:srgbClr val="000000"/>
              </a:buClr>
              <a:buSzPts val="1200"/>
            </a:pPr>
            <a:endParaRPr lang="en-US" altLang="ko-KR" sz="1200" b="1" dirty="0">
              <a:solidFill>
                <a:srgbClr val="2B4139"/>
              </a:solidFill>
              <a:latin typeface="Nanum Gothic"/>
              <a:ea typeface="Nanum Gothic"/>
              <a:cs typeface="Nanum Gothic"/>
              <a:sym typeface="Nanum Gothic"/>
            </a:endParaRPr>
          </a:p>
          <a:p>
            <a:pPr>
              <a:buClr>
                <a:srgbClr val="000000"/>
              </a:buClr>
              <a:buSzPts val="1200"/>
            </a:pPr>
            <a:r>
              <a:rPr lang="en-US" sz="1200" b="1" dirty="0">
                <a:solidFill>
                  <a:srgbClr val="2B4139"/>
                </a:solidFill>
                <a:latin typeface="Nanum Gothic"/>
                <a:ea typeface="Nanum Gothic"/>
                <a:cs typeface="Nanum Gothic"/>
                <a:sym typeface="Nanum Gothic"/>
              </a:rPr>
              <a:t>Seq2Seq </a:t>
            </a:r>
            <a:r>
              <a:rPr lang="ko-KR" altLang="en-US" sz="1200" b="1" dirty="0">
                <a:solidFill>
                  <a:srgbClr val="2B4139"/>
                </a:solidFill>
                <a:latin typeface="Nanum Gothic"/>
                <a:ea typeface="Nanum Gothic"/>
                <a:cs typeface="Nanum Gothic"/>
                <a:sym typeface="Nanum Gothic"/>
              </a:rPr>
              <a:t>모델에 </a:t>
            </a:r>
            <a:r>
              <a:rPr lang="en-US" altLang="ko-KR" sz="1200" b="1" dirty="0" err="1">
                <a:solidFill>
                  <a:srgbClr val="2B4139"/>
                </a:solidFill>
                <a:latin typeface="Nanum Gothic"/>
                <a:ea typeface="Nanum Gothic"/>
                <a:cs typeface="Nanum Gothic"/>
                <a:sym typeface="Nanum Gothic"/>
              </a:rPr>
              <a:t>GloVe</a:t>
            </a:r>
            <a:r>
              <a:rPr lang="en-US" altLang="ko-KR" sz="1200" b="1" dirty="0">
                <a:solidFill>
                  <a:srgbClr val="2B4139"/>
                </a:solidFill>
                <a:latin typeface="Nanum Gothic"/>
                <a:ea typeface="Nanum Gothic"/>
                <a:cs typeface="Nanum Gothic"/>
                <a:sym typeface="Nanum Gothic"/>
              </a:rPr>
              <a:t> Embedding </a:t>
            </a:r>
            <a:r>
              <a:rPr lang="ko-KR" altLang="en-US" sz="1200" b="1" dirty="0">
                <a:solidFill>
                  <a:srgbClr val="2B4139"/>
                </a:solidFill>
                <a:latin typeface="Nanum Gothic"/>
                <a:ea typeface="Nanum Gothic"/>
                <a:cs typeface="Nanum Gothic"/>
                <a:sym typeface="Nanum Gothic"/>
              </a:rPr>
              <a:t>적용 여부에 따른 결과 비교</a:t>
            </a:r>
            <a:endParaRPr sz="1200" b="1" dirty="0">
              <a:solidFill>
                <a:srgbClr val="2B4139"/>
              </a:solidFill>
              <a:latin typeface="Nanum Gothic"/>
              <a:ea typeface="Nanum Gothic"/>
              <a:cs typeface="Nanum Gothic"/>
              <a:sym typeface="Nanum Gothic"/>
            </a:endParaRPr>
          </a:p>
        </p:txBody>
      </p:sp>
    </p:spTree>
    <p:extLst>
      <p:ext uri="{BB962C8B-B14F-4D97-AF65-F5344CB8AC3E}">
        <p14:creationId xmlns:p14="http://schemas.microsoft.com/office/powerpoint/2010/main" val="2439981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cxnSp>
        <p:nvCxnSpPr>
          <p:cNvPr id="362" name="Google Shape;362;p52"/>
          <p:cNvCxnSpPr/>
          <p:nvPr/>
        </p:nvCxnSpPr>
        <p:spPr>
          <a:xfrm>
            <a:off x="225319" y="1029333"/>
            <a:ext cx="7992888" cy="0"/>
          </a:xfrm>
          <a:prstGeom prst="straightConnector1">
            <a:avLst/>
          </a:prstGeom>
          <a:noFill/>
          <a:ln w="12700" cap="flat" cmpd="sng">
            <a:solidFill>
              <a:srgbClr val="2B4139"/>
            </a:solidFill>
            <a:prstDash val="solid"/>
            <a:round/>
            <a:headEnd type="none" w="sm" len="sm"/>
            <a:tailEnd type="none" w="sm" len="sm"/>
          </a:ln>
        </p:spPr>
      </p:cxnSp>
      <p:sp>
        <p:nvSpPr>
          <p:cNvPr id="363" name="Google Shape;363;p52"/>
          <p:cNvSpPr txBox="1"/>
          <p:nvPr/>
        </p:nvSpPr>
        <p:spPr>
          <a:xfrm>
            <a:off x="308078" y="289737"/>
            <a:ext cx="7827370" cy="646290"/>
          </a:xfrm>
          <a:prstGeom prst="rect">
            <a:avLst/>
          </a:prstGeom>
          <a:noFill/>
          <a:ln>
            <a:noFill/>
          </a:ln>
        </p:spPr>
        <p:txBody>
          <a:bodyPr spcFirstLastPara="1" wrap="square" lIns="91425" tIns="45700" rIns="91425" bIns="45700" anchor="t" anchorCtr="0">
            <a:spAutoFit/>
          </a:bodyPr>
          <a:lstStyle/>
          <a:p>
            <a:pPr>
              <a:buClr>
                <a:srgbClr val="000000"/>
              </a:buClr>
              <a:buSzPts val="3600"/>
            </a:pPr>
            <a:r>
              <a:rPr lang="en-US" altLang="ko-KR" sz="3600" b="1" dirty="0">
                <a:solidFill>
                  <a:srgbClr val="2B4139"/>
                </a:solidFill>
                <a:latin typeface="NanumGothic ExtraBold"/>
                <a:ea typeface="NanumGothic ExtraBold"/>
                <a:cs typeface="NanumGothic ExtraBold"/>
                <a:sym typeface="NanumGothic ExtraBold"/>
              </a:rPr>
              <a:t>01. Seq2Seq with Attention</a:t>
            </a:r>
            <a:endParaRPr sz="1400" dirty="0">
              <a:solidFill>
                <a:srgbClr val="000000"/>
              </a:solidFill>
              <a:latin typeface="Arial"/>
              <a:ea typeface="Arial"/>
              <a:cs typeface="Arial"/>
              <a:sym typeface="Arial"/>
            </a:endParaRPr>
          </a:p>
        </p:txBody>
      </p:sp>
      <p:pic>
        <p:nvPicPr>
          <p:cNvPr id="6" name="Picture 2" descr="seq2seq 이미지 검색결과">
            <a:extLst>
              <a:ext uri="{FF2B5EF4-FFF2-40B4-BE49-F238E27FC236}">
                <a16:creationId xmlns:a16="http://schemas.microsoft.com/office/drawing/2014/main" id="{23FF27A8-FAD2-486C-8D98-C6CC810E20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96951" y="1122640"/>
            <a:ext cx="7398097" cy="26594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seq2seq 이미지 검색결과">
            <a:extLst>
              <a:ext uri="{FF2B5EF4-FFF2-40B4-BE49-F238E27FC236}">
                <a16:creationId xmlns:a16="http://schemas.microsoft.com/office/drawing/2014/main" id="{63D511C9-1E69-4EAF-ADCA-2B0FDECA6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4" y="3786963"/>
            <a:ext cx="8096250" cy="2781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69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테마">
  <a:themeElements>
    <a:clrScheme name="Office 테마">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테마">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테마">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135</TotalTime>
  <Words>378</Words>
  <Application>Microsoft Office PowerPoint</Application>
  <PresentationFormat>와이드스크린</PresentationFormat>
  <Paragraphs>62</Paragraphs>
  <Slides>17</Slides>
  <Notes>16</Notes>
  <HiddenSlides>0</HiddenSlides>
  <MMClips>0</MMClips>
  <ScaleCrop>false</ScaleCrop>
  <HeadingPairs>
    <vt:vector size="6" baseType="variant">
      <vt:variant>
        <vt:lpstr>사용한 글꼴</vt:lpstr>
      </vt:variant>
      <vt:variant>
        <vt:i4>8</vt:i4>
      </vt:variant>
      <vt:variant>
        <vt:lpstr>테마</vt:lpstr>
      </vt:variant>
      <vt:variant>
        <vt:i4>1</vt:i4>
      </vt:variant>
      <vt:variant>
        <vt:lpstr>슬라이드 제목</vt:lpstr>
      </vt:variant>
      <vt:variant>
        <vt:i4>17</vt:i4>
      </vt:variant>
    </vt:vector>
  </HeadingPairs>
  <TitlesOfParts>
    <vt:vector size="26" baseType="lpstr">
      <vt:lpstr>Noto Sans KR</vt:lpstr>
      <vt:lpstr>Calibri</vt:lpstr>
      <vt:lpstr>NanumGothic ExtraBold</vt:lpstr>
      <vt:lpstr>Arial</vt:lpstr>
      <vt:lpstr>맑은 고딕</vt:lpstr>
      <vt:lpstr>Calibri Light</vt:lpstr>
      <vt:lpstr>Nanum Gothic</vt:lpstr>
      <vt:lpstr>맑은 고딕</vt:lpstr>
      <vt:lpstr>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이 혜지</cp:lastModifiedBy>
  <cp:revision>18</cp:revision>
  <dcterms:created xsi:type="dcterms:W3CDTF">2018-11-11T14:23:57Z</dcterms:created>
  <dcterms:modified xsi:type="dcterms:W3CDTF">2021-07-10T20:48:07Z</dcterms:modified>
</cp:coreProperties>
</file>